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theme/themeOverride2.xml" ContentType="application/vnd.openxmlformats-officedocument.themeOverride+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20" r:id="rId1"/>
  </p:sldMasterIdLst>
  <p:notesMasterIdLst>
    <p:notesMasterId r:id="rId24"/>
  </p:notesMasterIdLst>
  <p:sldIdLst>
    <p:sldId id="256" r:id="rId2"/>
    <p:sldId id="267" r:id="rId3"/>
    <p:sldId id="277" r:id="rId4"/>
    <p:sldId id="275" r:id="rId5"/>
    <p:sldId id="257" r:id="rId6"/>
    <p:sldId id="278" r:id="rId7"/>
    <p:sldId id="259" r:id="rId8"/>
    <p:sldId id="260" r:id="rId9"/>
    <p:sldId id="261" r:id="rId10"/>
    <p:sldId id="262" r:id="rId11"/>
    <p:sldId id="264" r:id="rId12"/>
    <p:sldId id="265" r:id="rId13"/>
    <p:sldId id="266" r:id="rId14"/>
    <p:sldId id="276" r:id="rId15"/>
    <p:sldId id="268" r:id="rId16"/>
    <p:sldId id="273" r:id="rId17"/>
    <p:sldId id="274" r:id="rId18"/>
    <p:sldId id="270" r:id="rId19"/>
    <p:sldId id="279" r:id="rId20"/>
    <p:sldId id="271" r:id="rId21"/>
    <p:sldId id="272" r:id="rId22"/>
    <p:sldId id="269" r:id="rId23"/>
  </p:sldIdLst>
  <p:sldSz cx="9144000" cy="6858000" type="screen4x3"/>
  <p:notesSz cx="6858000" cy="9144000"/>
  <p:defaultTextStyle>
    <a:defPPr>
      <a:defRPr lang="fr-F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6" d="100"/>
          <a:sy n="46" d="100"/>
        </p:scale>
        <p:origin x="-120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829F7DF-6554-4196-AB25-71A071381B23}" type="datetimeFigureOut">
              <a:rPr lang="fr-FR" smtClean="0"/>
              <a:t>17/10/2012</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7521358-B87A-4480-845E-B3CC8EE4E52F}" type="slidenum">
              <a:rPr lang="fr-FR" smtClean="0"/>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47521358-B87A-4480-845E-B3CC8EE4E52F}" type="slidenum">
              <a:rPr lang="fr-FR" smtClean="0"/>
              <a:t>1</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47521358-B87A-4480-845E-B3CC8EE4E52F}" type="slidenum">
              <a:rPr lang="fr-FR" smtClean="0"/>
              <a:t>10</a:t>
            </a:fld>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47521358-B87A-4480-845E-B3CC8EE4E52F}" type="slidenum">
              <a:rPr lang="fr-FR" smtClean="0"/>
              <a:t>11</a:t>
            </a:fld>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47521358-B87A-4480-845E-B3CC8EE4E52F}" type="slidenum">
              <a:rPr lang="fr-FR" smtClean="0"/>
              <a:t>12</a:t>
            </a:fld>
            <a:endParaRPr lang="fr-F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47521358-B87A-4480-845E-B3CC8EE4E52F}" type="slidenum">
              <a:rPr lang="fr-FR" smtClean="0"/>
              <a:t>13</a:t>
            </a:fld>
            <a:endParaRPr lang="fr-F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47521358-B87A-4480-845E-B3CC8EE4E52F}" type="slidenum">
              <a:rPr lang="fr-FR" smtClean="0"/>
              <a:t>14</a:t>
            </a:fld>
            <a:endParaRPr lang="fr-F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47521358-B87A-4480-845E-B3CC8EE4E52F}" type="slidenum">
              <a:rPr lang="fr-FR" smtClean="0"/>
              <a:t>15</a:t>
            </a:fld>
            <a:endParaRPr lang="fr-F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47521358-B87A-4480-845E-B3CC8EE4E52F}" type="slidenum">
              <a:rPr lang="fr-FR" smtClean="0"/>
              <a:t>16</a:t>
            </a:fld>
            <a:endParaRPr lang="fr-F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47521358-B87A-4480-845E-B3CC8EE4E52F}" type="slidenum">
              <a:rPr lang="fr-FR" smtClean="0"/>
              <a:t>17</a:t>
            </a:fld>
            <a:endParaRPr lang="fr-F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47521358-B87A-4480-845E-B3CC8EE4E52F}" type="slidenum">
              <a:rPr lang="fr-FR" smtClean="0"/>
              <a:t>18</a:t>
            </a:fld>
            <a:endParaRPr lang="fr-F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47521358-B87A-4480-845E-B3CC8EE4E52F}" type="slidenum">
              <a:rPr lang="fr-FR" smtClean="0"/>
              <a:t>19</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47521358-B87A-4480-845E-B3CC8EE4E52F}" type="slidenum">
              <a:rPr lang="fr-FR" smtClean="0"/>
              <a:t>2</a:t>
            </a:fld>
            <a:endParaRPr lang="fr-F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47521358-B87A-4480-845E-B3CC8EE4E52F}" type="slidenum">
              <a:rPr lang="fr-FR" smtClean="0"/>
              <a:t>20</a:t>
            </a:fld>
            <a:endParaRPr lang="fr-F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47521358-B87A-4480-845E-B3CC8EE4E52F}" type="slidenum">
              <a:rPr lang="fr-FR" smtClean="0"/>
              <a:t>21</a:t>
            </a:fld>
            <a:endParaRPr lang="fr-F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47521358-B87A-4480-845E-B3CC8EE4E52F}" type="slidenum">
              <a:rPr lang="fr-FR" smtClean="0"/>
              <a:t>22</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47521358-B87A-4480-845E-B3CC8EE4E52F}" type="slidenum">
              <a:rPr lang="fr-FR" smtClean="0"/>
              <a:t>3</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47521358-B87A-4480-845E-B3CC8EE4E52F}" type="slidenum">
              <a:rPr lang="fr-FR" smtClean="0"/>
              <a:t>4</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47521358-B87A-4480-845E-B3CC8EE4E52F}" type="slidenum">
              <a:rPr lang="fr-FR" smtClean="0"/>
              <a:t>5</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47521358-B87A-4480-845E-B3CC8EE4E52F}" type="slidenum">
              <a:rPr lang="fr-FR" smtClean="0"/>
              <a:t>6</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47521358-B87A-4480-845E-B3CC8EE4E52F}" type="slidenum">
              <a:rPr lang="fr-FR" smtClean="0"/>
              <a:t>7</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47521358-B87A-4480-845E-B3CC8EE4E52F}" type="slidenum">
              <a:rPr lang="fr-FR" smtClean="0"/>
              <a:t>8</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47521358-B87A-4480-845E-B3CC8EE4E52F}" type="slidenum">
              <a:rPr lang="fr-FR" smtClean="0"/>
              <a:t>9</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fr-FR" smtClean="0"/>
              <a:t>Cliquez pour modifier le style du titre</a:t>
            </a:r>
            <a:endParaRPr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fr-FR" smtClean="0"/>
              <a:t>Cliquez pour modifier le style des sous-titres du masque</a:t>
            </a:r>
            <a:endParaRPr lang="en-US"/>
          </a:p>
        </p:txBody>
      </p:sp>
      <p:sp>
        <p:nvSpPr>
          <p:cNvPr id="4" name="Espace réservé de la date 29"/>
          <p:cNvSpPr>
            <a:spLocks noGrp="1"/>
          </p:cNvSpPr>
          <p:nvPr>
            <p:ph type="dt" sz="half" idx="10"/>
          </p:nvPr>
        </p:nvSpPr>
        <p:spPr/>
        <p:txBody>
          <a:bodyPr/>
          <a:lstStyle>
            <a:lvl1pPr>
              <a:defRPr/>
            </a:lvl1pPr>
          </a:lstStyle>
          <a:p>
            <a:pPr>
              <a:defRPr/>
            </a:pPr>
            <a:fld id="{123B245D-38C1-416F-BCB9-EBD989299F9E}" type="datetimeFigureOut">
              <a:rPr lang="fr-FR"/>
              <a:pPr>
                <a:defRPr/>
              </a:pPr>
              <a:t>17/10/2012</a:t>
            </a:fld>
            <a:endParaRPr lang="fr-FR"/>
          </a:p>
        </p:txBody>
      </p:sp>
      <p:sp>
        <p:nvSpPr>
          <p:cNvPr id="5" name="Espace réservé du pied de page 18"/>
          <p:cNvSpPr>
            <a:spLocks noGrp="1"/>
          </p:cNvSpPr>
          <p:nvPr>
            <p:ph type="ftr" sz="quarter" idx="11"/>
          </p:nvPr>
        </p:nvSpPr>
        <p:spPr/>
        <p:txBody>
          <a:bodyPr/>
          <a:lstStyle>
            <a:lvl1pPr>
              <a:defRPr/>
            </a:lvl1pPr>
          </a:lstStyle>
          <a:p>
            <a:pPr>
              <a:defRPr/>
            </a:pPr>
            <a:endParaRPr lang="fr-FR"/>
          </a:p>
        </p:txBody>
      </p:sp>
      <p:sp>
        <p:nvSpPr>
          <p:cNvPr id="6" name="Espace réservé du numéro de diapositive 26"/>
          <p:cNvSpPr>
            <a:spLocks noGrp="1"/>
          </p:cNvSpPr>
          <p:nvPr>
            <p:ph type="sldNum" sz="quarter" idx="12"/>
          </p:nvPr>
        </p:nvSpPr>
        <p:spPr/>
        <p:txBody>
          <a:bodyPr/>
          <a:lstStyle>
            <a:lvl1pPr>
              <a:defRPr/>
            </a:lvl1pPr>
          </a:lstStyle>
          <a:p>
            <a:pPr>
              <a:defRPr/>
            </a:pPr>
            <a:fld id="{A03CB039-3075-490F-AE4B-ABC48B4CD9DF}" type="slidenum">
              <a:rPr lang="fr-FR"/>
              <a:pPr>
                <a:defRPr/>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9"/>
          <p:cNvSpPr>
            <a:spLocks noGrp="1"/>
          </p:cNvSpPr>
          <p:nvPr>
            <p:ph type="dt" sz="half" idx="10"/>
          </p:nvPr>
        </p:nvSpPr>
        <p:spPr/>
        <p:txBody>
          <a:bodyPr/>
          <a:lstStyle>
            <a:lvl1pPr>
              <a:defRPr/>
            </a:lvl1pPr>
          </a:lstStyle>
          <a:p>
            <a:pPr>
              <a:defRPr/>
            </a:pPr>
            <a:fld id="{69D35020-F14B-45F7-953A-3C328D46BF53}" type="datetimeFigureOut">
              <a:rPr lang="fr-FR"/>
              <a:pPr>
                <a:defRPr/>
              </a:pPr>
              <a:t>17/10/2012</a:t>
            </a:fld>
            <a:endParaRPr lang="fr-FR"/>
          </a:p>
        </p:txBody>
      </p:sp>
      <p:sp>
        <p:nvSpPr>
          <p:cNvPr id="5" name="Espace réservé du pied de page 21"/>
          <p:cNvSpPr>
            <a:spLocks noGrp="1"/>
          </p:cNvSpPr>
          <p:nvPr>
            <p:ph type="ftr" sz="quarter" idx="11"/>
          </p:nvPr>
        </p:nvSpPr>
        <p:spPr/>
        <p:txBody>
          <a:bodyPr/>
          <a:lstStyle>
            <a:lvl1pPr>
              <a:defRPr/>
            </a:lvl1pPr>
          </a:lstStyle>
          <a:p>
            <a:pPr>
              <a:defRPr/>
            </a:pPr>
            <a:endParaRPr lang="fr-FR"/>
          </a:p>
        </p:txBody>
      </p:sp>
      <p:sp>
        <p:nvSpPr>
          <p:cNvPr id="6" name="Espace réservé du numéro de diapositive 17"/>
          <p:cNvSpPr>
            <a:spLocks noGrp="1"/>
          </p:cNvSpPr>
          <p:nvPr>
            <p:ph type="sldNum" sz="quarter" idx="12"/>
          </p:nvPr>
        </p:nvSpPr>
        <p:spPr/>
        <p:txBody>
          <a:bodyPr/>
          <a:lstStyle>
            <a:lvl1pPr>
              <a:defRPr/>
            </a:lvl1pPr>
          </a:lstStyle>
          <a:p>
            <a:pPr>
              <a:defRPr/>
            </a:pPr>
            <a:fld id="{86F29F02-43B6-48E9-BDB6-D18E8A6491FF}" type="slidenum">
              <a:rPr lang="fr-FR"/>
              <a:pPr>
                <a:defRPr/>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lang="fr-FR" smtClean="0"/>
              <a:t>Cliquez pour modifier le style du titre</a:t>
            </a:r>
            <a:endParaRPr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9"/>
          <p:cNvSpPr>
            <a:spLocks noGrp="1"/>
          </p:cNvSpPr>
          <p:nvPr>
            <p:ph type="dt" sz="half" idx="10"/>
          </p:nvPr>
        </p:nvSpPr>
        <p:spPr/>
        <p:txBody>
          <a:bodyPr/>
          <a:lstStyle>
            <a:lvl1pPr>
              <a:defRPr/>
            </a:lvl1pPr>
          </a:lstStyle>
          <a:p>
            <a:pPr>
              <a:defRPr/>
            </a:pPr>
            <a:fld id="{5EE95B35-7E33-4B85-89E7-424D99DA9CAF}" type="datetimeFigureOut">
              <a:rPr lang="fr-FR"/>
              <a:pPr>
                <a:defRPr/>
              </a:pPr>
              <a:t>17/10/2012</a:t>
            </a:fld>
            <a:endParaRPr lang="fr-FR"/>
          </a:p>
        </p:txBody>
      </p:sp>
      <p:sp>
        <p:nvSpPr>
          <p:cNvPr id="5" name="Espace réservé du pied de page 21"/>
          <p:cNvSpPr>
            <a:spLocks noGrp="1"/>
          </p:cNvSpPr>
          <p:nvPr>
            <p:ph type="ftr" sz="quarter" idx="11"/>
          </p:nvPr>
        </p:nvSpPr>
        <p:spPr/>
        <p:txBody>
          <a:bodyPr/>
          <a:lstStyle>
            <a:lvl1pPr>
              <a:defRPr/>
            </a:lvl1pPr>
          </a:lstStyle>
          <a:p>
            <a:pPr>
              <a:defRPr/>
            </a:pPr>
            <a:endParaRPr lang="fr-FR"/>
          </a:p>
        </p:txBody>
      </p:sp>
      <p:sp>
        <p:nvSpPr>
          <p:cNvPr id="6" name="Espace réservé du numéro de diapositive 17"/>
          <p:cNvSpPr>
            <a:spLocks noGrp="1"/>
          </p:cNvSpPr>
          <p:nvPr>
            <p:ph type="sldNum" sz="quarter" idx="12"/>
          </p:nvPr>
        </p:nvSpPr>
        <p:spPr/>
        <p:txBody>
          <a:bodyPr/>
          <a:lstStyle>
            <a:lvl1pPr>
              <a:defRPr/>
            </a:lvl1pPr>
          </a:lstStyle>
          <a:p>
            <a:pPr>
              <a:defRPr/>
            </a:pPr>
            <a:fld id="{CB5968C8-ACD2-48BD-804C-09CF6B3198C9}" type="slidenum">
              <a:rPr lang="fr-FR"/>
              <a:pPr>
                <a:defRPr/>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9"/>
          <p:cNvSpPr>
            <a:spLocks noGrp="1"/>
          </p:cNvSpPr>
          <p:nvPr>
            <p:ph type="dt" sz="half" idx="10"/>
          </p:nvPr>
        </p:nvSpPr>
        <p:spPr/>
        <p:txBody>
          <a:bodyPr/>
          <a:lstStyle>
            <a:lvl1pPr>
              <a:defRPr/>
            </a:lvl1pPr>
          </a:lstStyle>
          <a:p>
            <a:pPr>
              <a:defRPr/>
            </a:pPr>
            <a:fld id="{EEE925E6-2E60-4018-A411-53ACF3CDC121}" type="datetimeFigureOut">
              <a:rPr lang="fr-FR"/>
              <a:pPr>
                <a:defRPr/>
              </a:pPr>
              <a:t>17/10/2012</a:t>
            </a:fld>
            <a:endParaRPr lang="fr-FR"/>
          </a:p>
        </p:txBody>
      </p:sp>
      <p:sp>
        <p:nvSpPr>
          <p:cNvPr id="5" name="Espace réservé du pied de page 21"/>
          <p:cNvSpPr>
            <a:spLocks noGrp="1"/>
          </p:cNvSpPr>
          <p:nvPr>
            <p:ph type="ftr" sz="quarter" idx="11"/>
          </p:nvPr>
        </p:nvSpPr>
        <p:spPr/>
        <p:txBody>
          <a:bodyPr/>
          <a:lstStyle>
            <a:lvl1pPr>
              <a:defRPr/>
            </a:lvl1pPr>
          </a:lstStyle>
          <a:p>
            <a:pPr>
              <a:defRPr/>
            </a:pPr>
            <a:endParaRPr lang="fr-FR"/>
          </a:p>
        </p:txBody>
      </p:sp>
      <p:sp>
        <p:nvSpPr>
          <p:cNvPr id="6" name="Espace réservé du numéro de diapositive 17"/>
          <p:cNvSpPr>
            <a:spLocks noGrp="1"/>
          </p:cNvSpPr>
          <p:nvPr>
            <p:ph type="sldNum" sz="quarter" idx="12"/>
          </p:nvPr>
        </p:nvSpPr>
        <p:spPr/>
        <p:txBody>
          <a:bodyPr/>
          <a:lstStyle>
            <a:lvl1pPr>
              <a:defRPr/>
            </a:lvl1pPr>
          </a:lstStyle>
          <a:p>
            <a:pPr>
              <a:defRPr/>
            </a:pPr>
            <a:fld id="{C67CFD1A-C248-46DD-8DFB-D1C309D37375}" type="slidenum">
              <a:rPr lang="fr-FR"/>
              <a:pPr>
                <a:defRPr/>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fr-FR" smtClean="0"/>
              <a:t>Cliquez pour modifier le style du titre</a:t>
            </a:r>
            <a:endParaRPr lang="en-US"/>
          </a:p>
        </p:txBody>
      </p:sp>
      <p:sp>
        <p:nvSpPr>
          <p:cNvPr id="3" name="Espace réservé du texte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pPr>
              <a:defRPr/>
            </a:pPr>
            <a:fld id="{448A645B-DCB8-47E0-9D91-05EC2D08C7C6}" type="datetimeFigureOut">
              <a:rPr lang="fr-FR"/>
              <a:pPr>
                <a:defRPr/>
              </a:pPr>
              <a:t>17/10/2012</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7BE4C0D3-C900-438F-995C-835E1E022D75}" type="slidenum">
              <a:rPr lang="fr-FR"/>
              <a:pPr>
                <a:defRPr/>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lang="fr-FR" smtClean="0"/>
              <a:t>Cliquez pour modifier le style du titre</a:t>
            </a:r>
            <a:endParaRPr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e la date 9"/>
          <p:cNvSpPr>
            <a:spLocks noGrp="1"/>
          </p:cNvSpPr>
          <p:nvPr>
            <p:ph type="dt" sz="half" idx="10"/>
          </p:nvPr>
        </p:nvSpPr>
        <p:spPr/>
        <p:txBody>
          <a:bodyPr/>
          <a:lstStyle>
            <a:lvl1pPr>
              <a:defRPr/>
            </a:lvl1pPr>
          </a:lstStyle>
          <a:p>
            <a:pPr>
              <a:defRPr/>
            </a:pPr>
            <a:fld id="{52459BF6-B57F-43AB-93B1-D427B7E560B9}" type="datetimeFigureOut">
              <a:rPr lang="fr-FR"/>
              <a:pPr>
                <a:defRPr/>
              </a:pPr>
              <a:t>17/10/2012</a:t>
            </a:fld>
            <a:endParaRPr lang="fr-FR"/>
          </a:p>
        </p:txBody>
      </p:sp>
      <p:sp>
        <p:nvSpPr>
          <p:cNvPr id="6" name="Espace réservé du pied de page 21"/>
          <p:cNvSpPr>
            <a:spLocks noGrp="1"/>
          </p:cNvSpPr>
          <p:nvPr>
            <p:ph type="ftr" sz="quarter" idx="11"/>
          </p:nvPr>
        </p:nvSpPr>
        <p:spPr/>
        <p:txBody>
          <a:bodyPr/>
          <a:lstStyle>
            <a:lvl1pPr>
              <a:defRPr/>
            </a:lvl1pPr>
          </a:lstStyle>
          <a:p>
            <a:pPr>
              <a:defRPr/>
            </a:pPr>
            <a:endParaRPr lang="fr-FR"/>
          </a:p>
        </p:txBody>
      </p:sp>
      <p:sp>
        <p:nvSpPr>
          <p:cNvPr id="7" name="Espace réservé du numéro de diapositive 17"/>
          <p:cNvSpPr>
            <a:spLocks noGrp="1"/>
          </p:cNvSpPr>
          <p:nvPr>
            <p:ph type="sldNum" sz="quarter" idx="12"/>
          </p:nvPr>
        </p:nvSpPr>
        <p:spPr/>
        <p:txBody>
          <a:bodyPr/>
          <a:lstStyle>
            <a:lvl1pPr>
              <a:defRPr/>
            </a:lvl1pPr>
          </a:lstStyle>
          <a:p>
            <a:pPr>
              <a:defRPr/>
            </a:pPr>
            <a:fld id="{D06DCEE1-AA49-4B73-BB54-B9C74040828A}" type="slidenum">
              <a:rPr lang="fr-FR"/>
              <a:pPr>
                <a:defRPr/>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lvl1pPr>
              <a:defRPr/>
            </a:lvl1pPr>
          </a:lstStyle>
          <a:p>
            <a:r>
              <a:rPr lang="fr-FR" smtClean="0"/>
              <a:t>Cliquez pour modifier le style du titre</a:t>
            </a:r>
            <a:endParaRPr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Espace réservé de la date 9"/>
          <p:cNvSpPr>
            <a:spLocks noGrp="1"/>
          </p:cNvSpPr>
          <p:nvPr>
            <p:ph type="dt" sz="half" idx="10"/>
          </p:nvPr>
        </p:nvSpPr>
        <p:spPr/>
        <p:txBody>
          <a:bodyPr/>
          <a:lstStyle>
            <a:lvl1pPr>
              <a:defRPr/>
            </a:lvl1pPr>
          </a:lstStyle>
          <a:p>
            <a:pPr>
              <a:defRPr/>
            </a:pPr>
            <a:fld id="{C0964DA0-D739-4929-BB11-43803A297FC1}" type="datetimeFigureOut">
              <a:rPr lang="fr-FR"/>
              <a:pPr>
                <a:defRPr/>
              </a:pPr>
              <a:t>17/10/2012</a:t>
            </a:fld>
            <a:endParaRPr lang="fr-FR"/>
          </a:p>
        </p:txBody>
      </p:sp>
      <p:sp>
        <p:nvSpPr>
          <p:cNvPr id="8" name="Espace réservé du pied de page 21"/>
          <p:cNvSpPr>
            <a:spLocks noGrp="1"/>
          </p:cNvSpPr>
          <p:nvPr>
            <p:ph type="ftr" sz="quarter" idx="11"/>
          </p:nvPr>
        </p:nvSpPr>
        <p:spPr/>
        <p:txBody>
          <a:bodyPr/>
          <a:lstStyle>
            <a:lvl1pPr>
              <a:defRPr/>
            </a:lvl1pPr>
          </a:lstStyle>
          <a:p>
            <a:pPr>
              <a:defRPr/>
            </a:pPr>
            <a:endParaRPr lang="fr-FR"/>
          </a:p>
        </p:txBody>
      </p:sp>
      <p:sp>
        <p:nvSpPr>
          <p:cNvPr id="9" name="Espace réservé du numéro de diapositive 17"/>
          <p:cNvSpPr>
            <a:spLocks noGrp="1"/>
          </p:cNvSpPr>
          <p:nvPr>
            <p:ph type="sldNum" sz="quarter" idx="12"/>
          </p:nvPr>
        </p:nvSpPr>
        <p:spPr/>
        <p:txBody>
          <a:bodyPr/>
          <a:lstStyle>
            <a:lvl1pPr>
              <a:defRPr/>
            </a:lvl1pPr>
          </a:lstStyle>
          <a:p>
            <a:pPr>
              <a:defRPr/>
            </a:pPr>
            <a:fld id="{0186ECBE-0BB6-4A12-AE77-233EF08F4A41}" type="slidenum">
              <a:rPr lang="fr-FR"/>
              <a:pPr>
                <a:defRPr/>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fr-FR" smtClean="0"/>
              <a:t>Cliquez pour modifier le style du titre</a:t>
            </a:r>
            <a:endParaRPr lang="en-US"/>
          </a:p>
        </p:txBody>
      </p:sp>
      <p:sp>
        <p:nvSpPr>
          <p:cNvPr id="3" name="Espace réservé de la date 9"/>
          <p:cNvSpPr>
            <a:spLocks noGrp="1"/>
          </p:cNvSpPr>
          <p:nvPr>
            <p:ph type="dt" sz="half" idx="10"/>
          </p:nvPr>
        </p:nvSpPr>
        <p:spPr/>
        <p:txBody>
          <a:bodyPr/>
          <a:lstStyle>
            <a:lvl1pPr>
              <a:defRPr/>
            </a:lvl1pPr>
          </a:lstStyle>
          <a:p>
            <a:pPr>
              <a:defRPr/>
            </a:pPr>
            <a:fld id="{706A809D-2F9C-4A2E-A9C8-F5CA1D67190D}" type="datetimeFigureOut">
              <a:rPr lang="fr-FR"/>
              <a:pPr>
                <a:defRPr/>
              </a:pPr>
              <a:t>17/10/2012</a:t>
            </a:fld>
            <a:endParaRPr lang="fr-FR"/>
          </a:p>
        </p:txBody>
      </p:sp>
      <p:sp>
        <p:nvSpPr>
          <p:cNvPr id="4" name="Espace réservé du pied de page 21"/>
          <p:cNvSpPr>
            <a:spLocks noGrp="1"/>
          </p:cNvSpPr>
          <p:nvPr>
            <p:ph type="ftr" sz="quarter" idx="11"/>
          </p:nvPr>
        </p:nvSpPr>
        <p:spPr/>
        <p:txBody>
          <a:bodyPr/>
          <a:lstStyle>
            <a:lvl1pPr>
              <a:defRPr/>
            </a:lvl1pPr>
          </a:lstStyle>
          <a:p>
            <a:pPr>
              <a:defRPr/>
            </a:pPr>
            <a:endParaRPr lang="fr-FR"/>
          </a:p>
        </p:txBody>
      </p:sp>
      <p:sp>
        <p:nvSpPr>
          <p:cNvPr id="5" name="Espace réservé du numéro de diapositive 17"/>
          <p:cNvSpPr>
            <a:spLocks noGrp="1"/>
          </p:cNvSpPr>
          <p:nvPr>
            <p:ph type="sldNum" sz="quarter" idx="12"/>
          </p:nvPr>
        </p:nvSpPr>
        <p:spPr/>
        <p:txBody>
          <a:bodyPr/>
          <a:lstStyle>
            <a:lvl1pPr>
              <a:defRPr/>
            </a:lvl1pPr>
          </a:lstStyle>
          <a:p>
            <a:pPr>
              <a:defRPr/>
            </a:pPr>
            <a:fld id="{83E8288B-2540-48C3-AD27-AEB236C2F8E3}" type="slidenum">
              <a:rPr lang="fr-FR"/>
              <a:pPr>
                <a:defRPr/>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9"/>
          <p:cNvSpPr>
            <a:spLocks noGrp="1"/>
          </p:cNvSpPr>
          <p:nvPr>
            <p:ph type="dt" sz="half" idx="10"/>
          </p:nvPr>
        </p:nvSpPr>
        <p:spPr/>
        <p:txBody>
          <a:bodyPr/>
          <a:lstStyle>
            <a:lvl1pPr>
              <a:defRPr/>
            </a:lvl1pPr>
          </a:lstStyle>
          <a:p>
            <a:pPr>
              <a:defRPr/>
            </a:pPr>
            <a:fld id="{94D6E1BA-403B-4F29-8D3D-27B6E8A99EE2}" type="datetimeFigureOut">
              <a:rPr lang="fr-FR"/>
              <a:pPr>
                <a:defRPr/>
              </a:pPr>
              <a:t>17/10/2012</a:t>
            </a:fld>
            <a:endParaRPr lang="fr-FR"/>
          </a:p>
        </p:txBody>
      </p:sp>
      <p:sp>
        <p:nvSpPr>
          <p:cNvPr id="3" name="Espace réservé du pied de page 21"/>
          <p:cNvSpPr>
            <a:spLocks noGrp="1"/>
          </p:cNvSpPr>
          <p:nvPr>
            <p:ph type="ftr" sz="quarter" idx="11"/>
          </p:nvPr>
        </p:nvSpPr>
        <p:spPr/>
        <p:txBody>
          <a:bodyPr/>
          <a:lstStyle>
            <a:lvl1pPr>
              <a:defRPr/>
            </a:lvl1pPr>
          </a:lstStyle>
          <a:p>
            <a:pPr>
              <a:defRPr/>
            </a:pPr>
            <a:endParaRPr lang="fr-FR"/>
          </a:p>
        </p:txBody>
      </p:sp>
      <p:sp>
        <p:nvSpPr>
          <p:cNvPr id="4" name="Espace réservé du numéro de diapositive 17"/>
          <p:cNvSpPr>
            <a:spLocks noGrp="1"/>
          </p:cNvSpPr>
          <p:nvPr>
            <p:ph type="sldNum" sz="quarter" idx="12"/>
          </p:nvPr>
        </p:nvSpPr>
        <p:spPr/>
        <p:txBody>
          <a:bodyPr/>
          <a:lstStyle>
            <a:lvl1pPr>
              <a:defRPr/>
            </a:lvl1pPr>
          </a:lstStyle>
          <a:p>
            <a:pPr>
              <a:defRPr/>
            </a:pPr>
            <a:fld id="{E6A3A412-FDCA-4AA6-B8AB-95CEC783B85E}" type="slidenum">
              <a:rPr lang="fr-FR"/>
              <a:pPr>
                <a:defRPr/>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fr-FR" smtClean="0"/>
              <a:t>Cliquez pour modifier le style du titre</a:t>
            </a:r>
            <a:endParaRPr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e la date 9"/>
          <p:cNvSpPr>
            <a:spLocks noGrp="1"/>
          </p:cNvSpPr>
          <p:nvPr>
            <p:ph type="dt" sz="half" idx="10"/>
          </p:nvPr>
        </p:nvSpPr>
        <p:spPr/>
        <p:txBody>
          <a:bodyPr/>
          <a:lstStyle>
            <a:lvl1pPr>
              <a:defRPr/>
            </a:lvl1pPr>
          </a:lstStyle>
          <a:p>
            <a:pPr>
              <a:defRPr/>
            </a:pPr>
            <a:fld id="{1C16FAAE-8C65-4987-BFD0-6E711411DEBB}" type="datetimeFigureOut">
              <a:rPr lang="fr-FR"/>
              <a:pPr>
                <a:defRPr/>
              </a:pPr>
              <a:t>17/10/2012</a:t>
            </a:fld>
            <a:endParaRPr lang="fr-FR"/>
          </a:p>
        </p:txBody>
      </p:sp>
      <p:sp>
        <p:nvSpPr>
          <p:cNvPr id="6" name="Espace réservé du pied de page 21"/>
          <p:cNvSpPr>
            <a:spLocks noGrp="1"/>
          </p:cNvSpPr>
          <p:nvPr>
            <p:ph type="ftr" sz="quarter" idx="11"/>
          </p:nvPr>
        </p:nvSpPr>
        <p:spPr/>
        <p:txBody>
          <a:bodyPr/>
          <a:lstStyle>
            <a:lvl1pPr>
              <a:defRPr/>
            </a:lvl1pPr>
          </a:lstStyle>
          <a:p>
            <a:pPr>
              <a:defRPr/>
            </a:pPr>
            <a:endParaRPr lang="fr-FR"/>
          </a:p>
        </p:txBody>
      </p:sp>
      <p:sp>
        <p:nvSpPr>
          <p:cNvPr id="7" name="Espace réservé du numéro de diapositive 17"/>
          <p:cNvSpPr>
            <a:spLocks noGrp="1"/>
          </p:cNvSpPr>
          <p:nvPr>
            <p:ph type="sldNum" sz="quarter" idx="12"/>
          </p:nvPr>
        </p:nvSpPr>
        <p:spPr/>
        <p:txBody>
          <a:bodyPr/>
          <a:lstStyle>
            <a:lvl1pPr>
              <a:defRPr/>
            </a:lvl1pPr>
          </a:lstStyle>
          <a:p>
            <a:pPr>
              <a:defRPr/>
            </a:pPr>
            <a:fld id="{115280C0-148C-4A7F-8293-DAD9B3CD0716}" type="slidenum">
              <a:rPr lang="fr-FR"/>
              <a:pPr>
                <a:defRPr/>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5" name="Rogner et arrondir un rectangle à un seul coin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Triangle rectangle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orme libre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Forme libre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 name="Titr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fr-FR" smtClean="0"/>
              <a:t>Cliquez pour modifier le style du titre</a:t>
            </a:r>
            <a:endParaRPr lang="en-US"/>
          </a:p>
        </p:txBody>
      </p:sp>
      <p:sp>
        <p:nvSpPr>
          <p:cNvPr id="4" name="Espace réservé du texte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fr-FR" smtClean="0"/>
              <a:t>Cliquez pour modifier les styles du texte du masque</a:t>
            </a: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fr-FR" noProof="0" smtClean="0"/>
              <a:t>Cliquez sur l'icône pour ajouter une image</a:t>
            </a:r>
            <a:endParaRPr lang="en-US" noProof="0" dirty="0"/>
          </a:p>
        </p:txBody>
      </p:sp>
      <p:sp>
        <p:nvSpPr>
          <p:cNvPr id="9" name="Espace réservé de la date 4"/>
          <p:cNvSpPr>
            <a:spLocks noGrp="1"/>
          </p:cNvSpPr>
          <p:nvPr>
            <p:ph type="dt" sz="half" idx="10"/>
          </p:nvPr>
        </p:nvSpPr>
        <p:spPr/>
        <p:txBody>
          <a:bodyPr/>
          <a:lstStyle>
            <a:lvl1pPr>
              <a:defRPr/>
            </a:lvl1pPr>
          </a:lstStyle>
          <a:p>
            <a:pPr>
              <a:defRPr/>
            </a:pPr>
            <a:fld id="{74E3AC55-068C-46F1-B8C9-3D41756EE101}" type="datetimeFigureOut">
              <a:rPr lang="fr-FR"/>
              <a:pPr>
                <a:defRPr/>
              </a:pPr>
              <a:t>17/10/2012</a:t>
            </a:fld>
            <a:endParaRPr lang="fr-FR"/>
          </a:p>
        </p:txBody>
      </p:sp>
      <p:sp>
        <p:nvSpPr>
          <p:cNvPr id="10" name="Espace réservé du pied de page 5"/>
          <p:cNvSpPr>
            <a:spLocks noGrp="1"/>
          </p:cNvSpPr>
          <p:nvPr>
            <p:ph type="ftr" sz="quarter" idx="11"/>
          </p:nvPr>
        </p:nvSpPr>
        <p:spPr/>
        <p:txBody>
          <a:bodyPr/>
          <a:lstStyle>
            <a:lvl1pPr>
              <a:defRPr/>
            </a:lvl1pPr>
          </a:lstStyle>
          <a:p>
            <a:pPr>
              <a:defRPr/>
            </a:pPr>
            <a:endParaRPr lang="fr-FR"/>
          </a:p>
        </p:txBody>
      </p:sp>
      <p:sp>
        <p:nvSpPr>
          <p:cNvPr id="11" name="Espace réservé du numéro de diapositive 6"/>
          <p:cNvSpPr>
            <a:spLocks noGrp="1"/>
          </p:cNvSpPr>
          <p:nvPr>
            <p:ph type="sldNum" sz="quarter" idx="12"/>
          </p:nvPr>
        </p:nvSpPr>
        <p:spPr>
          <a:xfrm>
            <a:off x="8077200" y="6356350"/>
            <a:ext cx="609600" cy="365125"/>
          </a:xfrm>
        </p:spPr>
        <p:txBody>
          <a:bodyPr/>
          <a:lstStyle>
            <a:lvl1pPr>
              <a:defRPr/>
            </a:lvl1pPr>
          </a:lstStyle>
          <a:p>
            <a:pPr>
              <a:defRPr/>
            </a:pPr>
            <a:fld id="{69A72693-EF13-4CEA-BEF3-6F6CBC20B4F3}" type="slidenum">
              <a:rPr lang="fr-FR"/>
              <a:pPr>
                <a:defRPr/>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Forme libre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28" name="Espace réservé du titre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fr-FR" smtClean="0"/>
              <a:t>Cliquez pour modifier le style du titre</a:t>
            </a:r>
            <a:endParaRPr lang="en-US" smtClean="0"/>
          </a:p>
        </p:txBody>
      </p:sp>
      <p:sp>
        <p:nvSpPr>
          <p:cNvPr id="1029" name="Espace réservé du texte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smtClean="0"/>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smtClean="0">
                <a:solidFill>
                  <a:schemeClr val="tx2">
                    <a:shade val="90000"/>
                  </a:schemeClr>
                </a:solidFill>
                <a:latin typeface="+mn-lt"/>
                <a:cs typeface="+mn-cs"/>
              </a:defRPr>
            </a:lvl1pPr>
          </a:lstStyle>
          <a:p>
            <a:pPr>
              <a:defRPr/>
            </a:pPr>
            <a:fld id="{A1D171E4-E191-4CC9-8E3D-8A0BAD38B84A}" type="datetimeFigureOut">
              <a:rPr lang="fr-FR"/>
              <a:pPr>
                <a:defRPr/>
              </a:pPr>
              <a:t>17/10/2012</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smtClean="0">
                <a:solidFill>
                  <a:schemeClr val="tx2">
                    <a:shade val="90000"/>
                  </a:schemeClr>
                </a:solidFill>
                <a:latin typeface="+mn-lt"/>
                <a:cs typeface="+mn-cs"/>
              </a:defRPr>
            </a:lvl1pPr>
          </a:lstStyle>
          <a:p>
            <a:pPr>
              <a:defRPr/>
            </a:pPr>
            <a:fld id="{53EDC2B9-540B-4680-A5EE-A1038BB50D6F}" type="slidenum">
              <a:rPr lang="fr-FR"/>
              <a:pPr>
                <a:defRPr/>
              </a:pPr>
              <a:t>‹N°›</a:t>
            </a:fld>
            <a:endParaRPr lang="fr-FR"/>
          </a:p>
        </p:txBody>
      </p:sp>
      <p:grpSp>
        <p:nvGrpSpPr>
          <p:cNvPr id="1033" name="Groupe 1"/>
          <p:cNvGrpSpPr>
            <a:grpSpLocks/>
          </p:cNvGrpSpPr>
          <p:nvPr/>
        </p:nvGrpSpPr>
        <p:grpSpPr bwMode="auto">
          <a:xfrm>
            <a:off x="-19050" y="203200"/>
            <a:ext cx="9180513" cy="647700"/>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grpSp>
    </p:spTree>
  </p:cSld>
  <p:clrMap bg1="lt1" tx1="dk1" bg2="lt2" tx2="dk2" accent1="accent1" accent2="accent2" accent3="accent3" accent4="accent4" accent5="accent5" accent6="accent6" hlink="hlink" folHlink="folHlink"/>
  <p:sldLayoutIdLst>
    <p:sldLayoutId id="2147484043" r:id="rId1"/>
    <p:sldLayoutId id="2147484035" r:id="rId2"/>
    <p:sldLayoutId id="2147484044" r:id="rId3"/>
    <p:sldLayoutId id="2147484036" r:id="rId4"/>
    <p:sldLayoutId id="2147484037" r:id="rId5"/>
    <p:sldLayoutId id="2147484038" r:id="rId6"/>
    <p:sldLayoutId id="2147484039" r:id="rId7"/>
    <p:sldLayoutId id="2147484040" r:id="rId8"/>
    <p:sldLayoutId id="2147484045" r:id="rId9"/>
    <p:sldLayoutId id="2147484041" r:id="rId10"/>
    <p:sldLayoutId id="2147484042" r:id="rId11"/>
  </p:sldLayoutIdLst>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itchFamily="34" charset="0"/>
        </a:defRPr>
      </a:lvl2pPr>
      <a:lvl3pPr algn="l" rtl="0" fontAlgn="base">
        <a:spcBef>
          <a:spcPct val="0"/>
        </a:spcBef>
        <a:spcAft>
          <a:spcPct val="0"/>
        </a:spcAft>
        <a:defRPr sz="5000">
          <a:solidFill>
            <a:schemeClr val="tx2"/>
          </a:solidFill>
          <a:latin typeface="Calibri" pitchFamily="34" charset="0"/>
        </a:defRPr>
      </a:lvl3pPr>
      <a:lvl4pPr algn="l" rtl="0" fontAlgn="base">
        <a:spcBef>
          <a:spcPct val="0"/>
        </a:spcBef>
        <a:spcAft>
          <a:spcPct val="0"/>
        </a:spcAft>
        <a:defRPr sz="5000">
          <a:solidFill>
            <a:schemeClr val="tx2"/>
          </a:solidFill>
          <a:latin typeface="Calibri" pitchFamily="34" charset="0"/>
        </a:defRPr>
      </a:lvl4pPr>
      <a:lvl5pPr algn="l" rtl="0" fontAlgn="base">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fontAlgn="base">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7.xml"/><Relationship Id="rId5" Type="http://schemas.openxmlformats.org/officeDocument/2006/relationships/image" Target="../media/image8.wmf"/><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85786" y="0"/>
            <a:ext cx="7929618" cy="1928803"/>
          </a:xfrm>
        </p:spPr>
        <p:txBody>
          <a:bodyPr>
            <a:normAutofit fontScale="90000"/>
          </a:bodyPr>
          <a:lstStyle/>
          <a:p>
            <a:pPr algn="l" fontAlgn="auto">
              <a:spcAft>
                <a:spcPts val="0"/>
              </a:spcAft>
              <a:defRPr/>
            </a:pPr>
            <a:r>
              <a:rPr lang="fr-FR" dirty="0" smtClean="0">
                <a:solidFill>
                  <a:schemeClr val="bg1"/>
                </a:solidFill>
              </a:rPr>
              <a:t>   LE RÉSEAU INFORMATIQUE</a:t>
            </a:r>
            <a:r>
              <a:rPr lang="fr-FR" dirty="0" smtClean="0">
                <a:solidFill>
                  <a:schemeClr val="tx1"/>
                </a:solidFill>
              </a:rPr>
              <a:t>  </a:t>
            </a:r>
            <a:r>
              <a:rPr lang="fr-FR" dirty="0" smtClean="0"/>
              <a:t/>
            </a:r>
            <a:br>
              <a:rPr lang="fr-FR" dirty="0" smtClean="0"/>
            </a:br>
            <a:endParaRPr lang="fr-FR" dirty="0"/>
          </a:p>
        </p:txBody>
      </p:sp>
      <p:sp>
        <p:nvSpPr>
          <p:cNvPr id="3" name="Sous-titre 2"/>
          <p:cNvSpPr>
            <a:spLocks noGrp="1"/>
          </p:cNvSpPr>
          <p:nvPr>
            <p:ph type="subTitle" idx="1"/>
          </p:nvPr>
        </p:nvSpPr>
        <p:spPr>
          <a:xfrm>
            <a:off x="357188" y="2714625"/>
            <a:ext cx="8501062" cy="3429000"/>
          </a:xfrm>
        </p:spPr>
        <p:txBody>
          <a:bodyPr>
            <a:normAutofit/>
          </a:bodyPr>
          <a:lstStyle/>
          <a:p>
            <a:pPr marR="0" algn="l">
              <a:lnSpc>
                <a:spcPct val="80000"/>
              </a:lnSpc>
            </a:pPr>
            <a:r>
              <a:rPr lang="fr-FR" sz="2900" smtClean="0"/>
              <a:t>                        </a:t>
            </a:r>
            <a:r>
              <a:rPr lang="fr-FR" sz="2900" u="sng" smtClean="0"/>
              <a:t>Présenté par </a:t>
            </a:r>
            <a:r>
              <a:rPr lang="fr-FR" sz="2900" smtClean="0"/>
              <a:t>: N. BENMOUSSA</a:t>
            </a:r>
          </a:p>
          <a:p>
            <a:pPr marR="0" algn="l">
              <a:lnSpc>
                <a:spcPct val="80000"/>
              </a:lnSpc>
            </a:pPr>
            <a:endParaRPr lang="fr-FR" sz="1600" smtClean="0"/>
          </a:p>
          <a:p>
            <a:pPr marR="0" algn="l">
              <a:lnSpc>
                <a:spcPct val="80000"/>
              </a:lnSpc>
            </a:pPr>
            <a:endParaRPr lang="fr-FR" sz="1600" smtClean="0"/>
          </a:p>
          <a:p>
            <a:pPr marR="0" algn="l">
              <a:lnSpc>
                <a:spcPct val="80000"/>
              </a:lnSpc>
            </a:pPr>
            <a:endParaRPr lang="fr-FR" sz="1600" smtClean="0"/>
          </a:p>
          <a:p>
            <a:pPr marR="0" algn="l">
              <a:lnSpc>
                <a:spcPct val="80000"/>
              </a:lnSpc>
            </a:pPr>
            <a:endParaRPr lang="fr-FR" sz="1600" smtClean="0"/>
          </a:p>
          <a:p>
            <a:pPr marR="0" algn="l">
              <a:lnSpc>
                <a:spcPct val="80000"/>
              </a:lnSpc>
            </a:pPr>
            <a:endParaRPr lang="fr-FR" sz="1600" smtClean="0"/>
          </a:p>
          <a:p>
            <a:pPr marR="0" algn="l">
              <a:lnSpc>
                <a:spcPct val="80000"/>
              </a:lnSpc>
            </a:pPr>
            <a:endParaRPr lang="fr-FR" sz="1600" smtClean="0"/>
          </a:p>
          <a:p>
            <a:pPr marR="0" algn="l">
              <a:lnSpc>
                <a:spcPct val="80000"/>
              </a:lnSpc>
            </a:pPr>
            <a:endParaRPr lang="fr-FR" sz="1600" smtClean="0"/>
          </a:p>
          <a:p>
            <a:pPr marR="0" algn="l">
              <a:lnSpc>
                <a:spcPct val="80000"/>
              </a:lnSpc>
            </a:pPr>
            <a:endParaRPr lang="fr-FR" sz="1600" smtClean="0"/>
          </a:p>
          <a:p>
            <a:pPr marR="0" algn="l">
              <a:lnSpc>
                <a:spcPct val="80000"/>
              </a:lnSpc>
            </a:pPr>
            <a:endParaRPr lang="fr-FR" sz="1600" smtClean="0"/>
          </a:p>
          <a:p>
            <a:pPr marR="0" algn="l">
              <a:lnSpc>
                <a:spcPct val="80000"/>
              </a:lnSpc>
            </a:pPr>
            <a:endParaRPr lang="fr-FR" sz="1600" smtClean="0"/>
          </a:p>
          <a:p>
            <a:pPr marR="0" algn="l">
              <a:lnSpc>
                <a:spcPct val="80000"/>
              </a:lnSpc>
            </a:pPr>
            <a:r>
              <a:rPr lang="fr-FR" sz="2000" b="1" smtClean="0">
                <a:solidFill>
                  <a:schemeClr val="bg1"/>
                </a:solidFill>
              </a:rPr>
              <a:t>    Formation des formateurs                                                               </a:t>
            </a:r>
            <a:r>
              <a:rPr lang="fr-FR" sz="2000" b="1" u="sng" smtClean="0">
                <a:solidFill>
                  <a:schemeClr val="bg1"/>
                </a:solidFill>
              </a:rPr>
              <a:t>Juillet 2011</a:t>
            </a:r>
          </a:p>
          <a:p>
            <a:pPr marR="0" algn="l">
              <a:lnSpc>
                <a:spcPct val="80000"/>
              </a:lnSpc>
            </a:pPr>
            <a:endParaRPr lang="fr-FR" sz="1600" smtClean="0"/>
          </a:p>
          <a:p>
            <a:pPr marR="0" algn="l">
              <a:lnSpc>
                <a:spcPct val="80000"/>
              </a:lnSpc>
            </a:pPr>
            <a:endParaRPr lang="fr-FR" sz="1600" smtClean="0"/>
          </a:p>
          <a:p>
            <a:pPr marR="0" algn="l">
              <a:lnSpc>
                <a:spcPct val="80000"/>
              </a:lnSpc>
            </a:pPr>
            <a:endParaRPr lang="fr-FR" sz="1600" smtClean="0"/>
          </a:p>
          <a:p>
            <a:pPr marR="0" algn="l">
              <a:lnSpc>
                <a:spcPct val="80000"/>
              </a:lnSpc>
            </a:pPr>
            <a:endParaRPr lang="fr-FR" sz="1600" smtClean="0"/>
          </a:p>
          <a:p>
            <a:pPr marR="0">
              <a:lnSpc>
                <a:spcPct val="80000"/>
              </a:lnSpc>
            </a:pPr>
            <a:endParaRPr lang="fr-FR" sz="1600" smtClean="0"/>
          </a:p>
          <a:p>
            <a:pPr marR="0">
              <a:lnSpc>
                <a:spcPct val="80000"/>
              </a:lnSpc>
            </a:pPr>
            <a:endParaRPr lang="fr-FR" sz="1600" smtClean="0"/>
          </a:p>
          <a:p>
            <a:pPr marR="0">
              <a:lnSpc>
                <a:spcPct val="80000"/>
              </a:lnSpc>
            </a:pPr>
            <a:endParaRPr lang="fr-FR" sz="160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000100" y="500043"/>
            <a:ext cx="7915276" cy="1143008"/>
          </a:xfrm>
        </p:spPr>
        <p:txBody>
          <a:bodyPr>
            <a:noAutofit/>
          </a:bodyPr>
          <a:lstStyle/>
          <a:p>
            <a:pPr algn="ctr" fontAlgn="auto">
              <a:spcAft>
                <a:spcPts val="0"/>
              </a:spcAft>
              <a:defRPr/>
            </a:pPr>
            <a:r>
              <a:rPr lang="fr-FR" sz="3600" dirty="0" smtClean="0"/>
              <a:t/>
            </a:r>
            <a:br>
              <a:rPr lang="fr-FR" sz="3600" dirty="0" smtClean="0"/>
            </a:br>
            <a:r>
              <a:rPr lang="fr-FR" sz="3600" dirty="0" smtClean="0">
                <a:solidFill>
                  <a:schemeClr val="tx1"/>
                </a:solidFill>
              </a:rPr>
              <a:t> </a:t>
            </a:r>
            <a:r>
              <a:rPr lang="fr-FR" sz="3600" dirty="0" smtClean="0">
                <a:solidFill>
                  <a:schemeClr val="bg1"/>
                </a:solidFill>
              </a:rPr>
              <a:t>CONFIGURATION MATÉRIELLE D’UN RÉSEAU LOCAL</a:t>
            </a:r>
            <a:endParaRPr lang="fr-FR" sz="3600" dirty="0">
              <a:solidFill>
                <a:schemeClr val="bg1"/>
              </a:solidFill>
            </a:endParaRPr>
          </a:p>
        </p:txBody>
      </p:sp>
      <p:sp>
        <p:nvSpPr>
          <p:cNvPr id="3" name="Sous-titre 2"/>
          <p:cNvSpPr>
            <a:spLocks noGrp="1"/>
          </p:cNvSpPr>
          <p:nvPr>
            <p:ph type="subTitle" idx="1"/>
          </p:nvPr>
        </p:nvSpPr>
        <p:spPr>
          <a:xfrm>
            <a:off x="2000250" y="2643188"/>
            <a:ext cx="6915150" cy="2781300"/>
          </a:xfrm>
        </p:spPr>
        <p:txBody>
          <a:bodyPr>
            <a:normAutofit/>
          </a:bodyPr>
          <a:lstStyle/>
          <a:p>
            <a:pPr marR="0" algn="l">
              <a:lnSpc>
                <a:spcPct val="90000"/>
              </a:lnSpc>
            </a:pPr>
            <a:r>
              <a:rPr lang="fr-FR" sz="2400" smtClean="0">
                <a:solidFill>
                  <a:schemeClr val="bg1"/>
                </a:solidFill>
              </a:rPr>
              <a:t>Conceptuellement, un réseau informatique est un ensemble d'ordinateurs et d'équipements informatiques reliés entre eux. </a:t>
            </a:r>
          </a:p>
          <a:p>
            <a:pPr marR="0" algn="l">
              <a:lnSpc>
                <a:spcPct val="90000"/>
              </a:lnSpc>
            </a:pPr>
            <a:endParaRPr lang="fr-FR" sz="2400" smtClean="0">
              <a:solidFill>
                <a:schemeClr val="bg1"/>
              </a:solidFill>
            </a:endParaRPr>
          </a:p>
          <a:p>
            <a:pPr marR="0" algn="l">
              <a:lnSpc>
                <a:spcPct val="90000"/>
              </a:lnSpc>
            </a:pPr>
            <a:r>
              <a:rPr lang="fr-FR" sz="2400" smtClean="0">
                <a:solidFill>
                  <a:schemeClr val="bg1"/>
                </a:solidFill>
              </a:rPr>
              <a:t>Logiquement cette liaison suit une topologie, c'est-à-dire, une forme géométrique. Il existe différentes topologies  : </a:t>
            </a:r>
          </a:p>
          <a:p>
            <a:pPr marR="0">
              <a:lnSpc>
                <a:spcPct val="90000"/>
              </a:lnSpc>
            </a:pPr>
            <a:endParaRPr lang="fr-FR" sz="240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1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fr-FR">
              <a:latin typeface="Constantia" pitchFamily="18" charset="0"/>
            </a:endParaRPr>
          </a:p>
        </p:txBody>
      </p:sp>
      <p:pic>
        <p:nvPicPr>
          <p:cNvPr id="15363" name="Picture 13"/>
          <p:cNvPicPr>
            <a:picLocks noChangeAspect="1" noChangeArrowheads="1"/>
          </p:cNvPicPr>
          <p:nvPr/>
        </p:nvPicPr>
        <p:blipFill>
          <a:blip r:embed="rId3" cstate="print"/>
          <a:srcRect/>
          <a:stretch>
            <a:fillRect/>
          </a:stretch>
        </p:blipFill>
        <p:spPr bwMode="auto">
          <a:xfrm>
            <a:off x="714375" y="4286250"/>
            <a:ext cx="2500313" cy="2000250"/>
          </a:xfrm>
          <a:prstGeom prst="rect">
            <a:avLst/>
          </a:prstGeom>
          <a:noFill/>
          <a:ln w="9525">
            <a:noFill/>
            <a:miter lim="800000"/>
            <a:headEnd/>
            <a:tailEnd/>
          </a:ln>
        </p:spPr>
      </p:pic>
      <p:pic>
        <p:nvPicPr>
          <p:cNvPr id="15364" name="Picture 14"/>
          <p:cNvPicPr>
            <a:picLocks noChangeAspect="1" noChangeArrowheads="1"/>
          </p:cNvPicPr>
          <p:nvPr/>
        </p:nvPicPr>
        <p:blipFill>
          <a:blip r:embed="rId4" cstate="print"/>
          <a:srcRect/>
          <a:stretch>
            <a:fillRect/>
          </a:stretch>
        </p:blipFill>
        <p:spPr bwMode="auto">
          <a:xfrm>
            <a:off x="5500688" y="4643438"/>
            <a:ext cx="2366962" cy="1714500"/>
          </a:xfrm>
          <a:prstGeom prst="rect">
            <a:avLst/>
          </a:prstGeom>
          <a:noFill/>
          <a:ln w="9525">
            <a:noFill/>
            <a:miter lim="800000"/>
            <a:headEnd/>
            <a:tailEnd/>
          </a:ln>
        </p:spPr>
      </p:pic>
      <p:sp>
        <p:nvSpPr>
          <p:cNvPr id="15365" name="ZoneTexte 18"/>
          <p:cNvSpPr txBox="1">
            <a:spLocks noChangeArrowheads="1"/>
          </p:cNvSpPr>
          <p:nvPr/>
        </p:nvSpPr>
        <p:spPr bwMode="auto">
          <a:xfrm>
            <a:off x="357188" y="3500438"/>
            <a:ext cx="3143250" cy="646112"/>
          </a:xfrm>
          <a:prstGeom prst="rect">
            <a:avLst/>
          </a:prstGeom>
          <a:noFill/>
          <a:ln w="9525">
            <a:noFill/>
            <a:miter lim="800000"/>
            <a:headEnd/>
            <a:tailEnd/>
          </a:ln>
        </p:spPr>
        <p:txBody>
          <a:bodyPr>
            <a:spAutoFit/>
          </a:bodyPr>
          <a:lstStyle/>
          <a:p>
            <a:pPr lvl="1"/>
            <a:r>
              <a:rPr lang="fr-FR" b="1">
                <a:latin typeface="Constantia" pitchFamily="18" charset="0"/>
              </a:rPr>
              <a:t>2. </a:t>
            </a:r>
            <a:r>
              <a:rPr lang="fr-FR" b="1" u="sng">
                <a:latin typeface="Constantia" pitchFamily="18" charset="0"/>
              </a:rPr>
              <a:t>L'anneau</a:t>
            </a:r>
            <a:r>
              <a:rPr lang="fr-FR" u="sng">
                <a:latin typeface="Constantia" pitchFamily="18" charset="0"/>
              </a:rPr>
              <a:t> </a:t>
            </a:r>
            <a:r>
              <a:rPr lang="fr-FR">
                <a:latin typeface="Constantia" pitchFamily="18" charset="0"/>
              </a:rPr>
              <a:t>:  bus refermé sur lui-même</a:t>
            </a:r>
            <a:r>
              <a:rPr lang="fr-FR">
                <a:solidFill>
                  <a:schemeClr val="bg1"/>
                </a:solidFill>
                <a:latin typeface="Constantia" pitchFamily="18" charset="0"/>
              </a:rPr>
              <a:t>. </a:t>
            </a:r>
          </a:p>
        </p:txBody>
      </p:sp>
      <p:sp>
        <p:nvSpPr>
          <p:cNvPr id="15366" name="Rectangle 17"/>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fr-FR"/>
          </a:p>
        </p:txBody>
      </p:sp>
      <p:sp>
        <p:nvSpPr>
          <p:cNvPr id="15367" name="Rectangle 18"/>
          <p:cNvSpPr>
            <a:spLocks noChangeArrowheads="1"/>
          </p:cNvSpPr>
          <p:nvPr/>
        </p:nvSpPr>
        <p:spPr bwMode="auto">
          <a:xfrm>
            <a:off x="914400" y="457200"/>
            <a:ext cx="0" cy="0"/>
          </a:xfrm>
          <a:prstGeom prst="rect">
            <a:avLst/>
          </a:prstGeom>
          <a:solidFill>
            <a:schemeClr val="accent1"/>
          </a:solidFill>
          <a:ln w="9525">
            <a:solidFill>
              <a:schemeClr val="tx1"/>
            </a:solidFill>
            <a:miter lim="800000"/>
            <a:headEnd/>
            <a:tailEnd/>
          </a:ln>
        </p:spPr>
        <p:txBody>
          <a:bodyPr/>
          <a:lstStyle/>
          <a:p>
            <a:endParaRPr lang="fr-FR">
              <a:latin typeface="Constantia" pitchFamily="18" charset="0"/>
            </a:endParaRPr>
          </a:p>
        </p:txBody>
      </p:sp>
      <p:sp>
        <p:nvSpPr>
          <p:cNvPr id="15368" name="Rectangle 20"/>
          <p:cNvSpPr>
            <a:spLocks noChangeArrowheads="1"/>
          </p:cNvSpPr>
          <p:nvPr/>
        </p:nvSpPr>
        <p:spPr bwMode="auto">
          <a:xfrm>
            <a:off x="4429125" y="3429000"/>
            <a:ext cx="4300538" cy="1016000"/>
          </a:xfrm>
          <a:prstGeom prst="rect">
            <a:avLst/>
          </a:prstGeom>
          <a:noFill/>
          <a:ln w="9525">
            <a:noFill/>
            <a:miter lim="800000"/>
            <a:headEnd/>
            <a:tailEnd/>
          </a:ln>
        </p:spPr>
        <p:txBody>
          <a:bodyPr anchor="ctr">
            <a:spAutoFit/>
          </a:bodyPr>
          <a:lstStyle/>
          <a:p>
            <a:pPr>
              <a:tabLst>
                <a:tab pos="914400" algn="l"/>
              </a:tabLst>
            </a:pPr>
            <a:endParaRPr lang="fr-FR" sz="1200" b="1">
              <a:ea typeface="Times New Roman" pitchFamily="18" charset="0"/>
            </a:endParaRPr>
          </a:p>
          <a:p>
            <a:pPr eaLnBrk="0" hangingPunct="0">
              <a:tabLst>
                <a:tab pos="914400" algn="l"/>
              </a:tabLst>
            </a:pPr>
            <a:r>
              <a:rPr lang="fr-FR" sz="1600" b="1">
                <a:ea typeface="Times New Roman" pitchFamily="18" charset="0"/>
              </a:rPr>
              <a:t>3. </a:t>
            </a:r>
            <a:r>
              <a:rPr lang="fr-FR" sz="1600" b="1" u="sng">
                <a:ea typeface="Times New Roman" pitchFamily="18" charset="0"/>
              </a:rPr>
              <a:t>L'étoile</a:t>
            </a:r>
            <a:r>
              <a:rPr lang="fr-FR" sz="1600" b="1">
                <a:ea typeface="Times New Roman" pitchFamily="18" charset="0"/>
              </a:rPr>
              <a:t> : </a:t>
            </a:r>
            <a:r>
              <a:rPr lang="fr-FR" sz="1600">
                <a:ea typeface="Times New Roman" pitchFamily="18" charset="0"/>
              </a:rPr>
              <a:t>Tous les ordinateurs sont reliés à un dispositif matériel central appelé </a:t>
            </a:r>
            <a:r>
              <a:rPr lang="fr-FR" sz="1600" b="1">
                <a:ea typeface="Times New Roman" pitchFamily="18" charset="0"/>
              </a:rPr>
              <a:t>HUB</a:t>
            </a:r>
            <a:r>
              <a:rPr lang="fr-FR" sz="1600">
                <a:ea typeface="Times New Roman" pitchFamily="18" charset="0"/>
              </a:rPr>
              <a:t>. Chaque noeud est indépendant </a:t>
            </a:r>
            <a:r>
              <a:rPr lang="fr-FR" sz="1600">
                <a:solidFill>
                  <a:schemeClr val="bg1"/>
                </a:solidFill>
                <a:ea typeface="Times New Roman" pitchFamily="18" charset="0"/>
              </a:rPr>
              <a:t>des autres. </a:t>
            </a:r>
          </a:p>
        </p:txBody>
      </p:sp>
      <p:grpSp>
        <p:nvGrpSpPr>
          <p:cNvPr id="15369" name="Group 1"/>
          <p:cNvGrpSpPr>
            <a:grpSpLocks noChangeAspect="1"/>
          </p:cNvGrpSpPr>
          <p:nvPr/>
        </p:nvGrpSpPr>
        <p:grpSpPr bwMode="auto">
          <a:xfrm>
            <a:off x="1071563" y="2286000"/>
            <a:ext cx="6786562" cy="1000125"/>
            <a:chOff x="546" y="-616"/>
            <a:chExt cx="12484" cy="2970"/>
          </a:xfrm>
        </p:grpSpPr>
        <p:sp>
          <p:nvSpPr>
            <p:cNvPr id="15372" name="AutoShape 11"/>
            <p:cNvSpPr>
              <a:spLocks noChangeAspect="1" noChangeArrowheads="1" noTextEdit="1"/>
            </p:cNvSpPr>
            <p:nvPr/>
          </p:nvSpPr>
          <p:spPr bwMode="auto">
            <a:xfrm>
              <a:off x="546" y="-616"/>
              <a:ext cx="12484" cy="2970"/>
            </a:xfrm>
            <a:prstGeom prst="rect">
              <a:avLst/>
            </a:prstGeom>
            <a:noFill/>
            <a:ln w="9525">
              <a:noFill/>
              <a:miter lim="800000"/>
              <a:headEnd/>
              <a:tailEnd/>
            </a:ln>
          </p:spPr>
          <p:txBody>
            <a:bodyPr/>
            <a:lstStyle/>
            <a:p>
              <a:endParaRPr lang="fr-FR"/>
            </a:p>
          </p:txBody>
        </p:sp>
        <p:sp>
          <p:nvSpPr>
            <p:cNvPr id="15373" name="Line 10"/>
            <p:cNvSpPr>
              <a:spLocks noChangeShapeType="1"/>
            </p:cNvSpPr>
            <p:nvPr/>
          </p:nvSpPr>
          <p:spPr bwMode="auto">
            <a:xfrm>
              <a:off x="546" y="2624"/>
              <a:ext cx="12343" cy="0"/>
            </a:xfrm>
            <a:prstGeom prst="line">
              <a:avLst/>
            </a:prstGeom>
            <a:noFill/>
            <a:ln w="25400">
              <a:solidFill>
                <a:srgbClr val="000000"/>
              </a:solidFill>
              <a:round/>
              <a:headEnd/>
              <a:tailEnd/>
            </a:ln>
          </p:spPr>
          <p:txBody>
            <a:bodyPr/>
            <a:lstStyle/>
            <a:p>
              <a:endParaRPr lang="fr-FR"/>
            </a:p>
          </p:txBody>
        </p:sp>
        <p:pic>
          <p:nvPicPr>
            <p:cNvPr id="15374" name="Picture 9"/>
            <p:cNvPicPr>
              <a:picLocks noChangeArrowheads="1"/>
            </p:cNvPicPr>
            <p:nvPr/>
          </p:nvPicPr>
          <p:blipFill>
            <a:blip r:embed="rId5" cstate="print"/>
            <a:srcRect/>
            <a:stretch>
              <a:fillRect/>
            </a:stretch>
          </p:blipFill>
          <p:spPr bwMode="auto">
            <a:xfrm>
              <a:off x="775" y="-479"/>
              <a:ext cx="1974" cy="1644"/>
            </a:xfrm>
            <a:prstGeom prst="rect">
              <a:avLst/>
            </a:prstGeom>
            <a:noFill/>
            <a:ln w="12700">
              <a:noFill/>
              <a:miter lim="800000"/>
              <a:headEnd/>
              <a:tailEnd/>
            </a:ln>
          </p:spPr>
        </p:pic>
        <p:pic>
          <p:nvPicPr>
            <p:cNvPr id="15375" name="Picture 8"/>
            <p:cNvPicPr>
              <a:picLocks noChangeArrowheads="1"/>
            </p:cNvPicPr>
            <p:nvPr/>
          </p:nvPicPr>
          <p:blipFill>
            <a:blip r:embed="rId5" cstate="print"/>
            <a:srcRect/>
            <a:stretch>
              <a:fillRect/>
            </a:stretch>
          </p:blipFill>
          <p:spPr bwMode="auto">
            <a:xfrm>
              <a:off x="3380" y="-616"/>
              <a:ext cx="1975" cy="1643"/>
            </a:xfrm>
            <a:prstGeom prst="rect">
              <a:avLst/>
            </a:prstGeom>
            <a:noFill/>
            <a:ln w="12700">
              <a:noFill/>
              <a:miter lim="800000"/>
              <a:headEnd/>
              <a:tailEnd/>
            </a:ln>
          </p:spPr>
        </p:pic>
        <p:pic>
          <p:nvPicPr>
            <p:cNvPr id="15376" name="Picture 7"/>
            <p:cNvPicPr>
              <a:picLocks noChangeArrowheads="1"/>
            </p:cNvPicPr>
            <p:nvPr/>
          </p:nvPicPr>
          <p:blipFill>
            <a:blip r:embed="rId5" cstate="print"/>
            <a:srcRect/>
            <a:stretch>
              <a:fillRect/>
            </a:stretch>
          </p:blipFill>
          <p:spPr bwMode="auto">
            <a:xfrm>
              <a:off x="10100" y="-616"/>
              <a:ext cx="1975" cy="1643"/>
            </a:xfrm>
            <a:prstGeom prst="rect">
              <a:avLst/>
            </a:prstGeom>
            <a:noFill/>
            <a:ln w="12700">
              <a:noFill/>
              <a:miter lim="800000"/>
              <a:headEnd/>
              <a:tailEnd/>
            </a:ln>
          </p:spPr>
        </p:pic>
        <p:sp>
          <p:nvSpPr>
            <p:cNvPr id="15377" name="Line 6"/>
            <p:cNvSpPr>
              <a:spLocks noChangeShapeType="1"/>
            </p:cNvSpPr>
            <p:nvPr/>
          </p:nvSpPr>
          <p:spPr bwMode="auto">
            <a:xfrm>
              <a:off x="957" y="430"/>
              <a:ext cx="0" cy="2194"/>
            </a:xfrm>
            <a:prstGeom prst="line">
              <a:avLst/>
            </a:prstGeom>
            <a:noFill/>
            <a:ln w="12700">
              <a:solidFill>
                <a:srgbClr val="000000"/>
              </a:solidFill>
              <a:round/>
              <a:headEnd/>
              <a:tailEnd/>
            </a:ln>
          </p:spPr>
          <p:txBody>
            <a:bodyPr/>
            <a:lstStyle/>
            <a:p>
              <a:endParaRPr lang="fr-FR"/>
            </a:p>
          </p:txBody>
        </p:sp>
        <p:sp>
          <p:nvSpPr>
            <p:cNvPr id="15378" name="Line 5"/>
            <p:cNvSpPr>
              <a:spLocks noChangeShapeType="1"/>
            </p:cNvSpPr>
            <p:nvPr/>
          </p:nvSpPr>
          <p:spPr bwMode="auto">
            <a:xfrm>
              <a:off x="3700" y="430"/>
              <a:ext cx="0" cy="2194"/>
            </a:xfrm>
            <a:prstGeom prst="line">
              <a:avLst/>
            </a:prstGeom>
            <a:noFill/>
            <a:ln w="12700">
              <a:solidFill>
                <a:srgbClr val="000000"/>
              </a:solidFill>
              <a:round/>
              <a:headEnd/>
              <a:tailEnd/>
            </a:ln>
          </p:spPr>
          <p:txBody>
            <a:bodyPr/>
            <a:lstStyle/>
            <a:p>
              <a:endParaRPr lang="fr-FR"/>
            </a:p>
          </p:txBody>
        </p:sp>
        <p:sp>
          <p:nvSpPr>
            <p:cNvPr id="15379" name="Line 4"/>
            <p:cNvSpPr>
              <a:spLocks noChangeShapeType="1"/>
            </p:cNvSpPr>
            <p:nvPr/>
          </p:nvSpPr>
          <p:spPr bwMode="auto">
            <a:xfrm>
              <a:off x="10420" y="430"/>
              <a:ext cx="0" cy="2194"/>
            </a:xfrm>
            <a:prstGeom prst="line">
              <a:avLst/>
            </a:prstGeom>
            <a:noFill/>
            <a:ln w="12700">
              <a:solidFill>
                <a:srgbClr val="000000"/>
              </a:solidFill>
              <a:round/>
              <a:headEnd/>
              <a:tailEnd/>
            </a:ln>
          </p:spPr>
          <p:txBody>
            <a:bodyPr/>
            <a:lstStyle/>
            <a:p>
              <a:endParaRPr lang="fr-FR"/>
            </a:p>
          </p:txBody>
        </p:sp>
        <p:sp>
          <p:nvSpPr>
            <p:cNvPr id="15380" name="Freeform 3"/>
            <p:cNvSpPr>
              <a:spLocks/>
            </p:cNvSpPr>
            <p:nvPr/>
          </p:nvSpPr>
          <p:spPr bwMode="auto">
            <a:xfrm>
              <a:off x="3837" y="1115"/>
              <a:ext cx="415" cy="1238"/>
            </a:xfrm>
            <a:custGeom>
              <a:avLst/>
              <a:gdLst>
                <a:gd name="T0" fmla="*/ 0 w 145"/>
                <a:gd name="T1" fmla="*/ 0 h 433"/>
                <a:gd name="T2" fmla="*/ 0 w 145"/>
                <a:gd name="T3" fmla="*/ 432 h 433"/>
                <a:gd name="T4" fmla="*/ 144 w 145"/>
                <a:gd name="T5" fmla="*/ 432 h 433"/>
                <a:gd name="T6" fmla="*/ 144 w 145"/>
                <a:gd name="T7" fmla="*/ 432 h 433"/>
                <a:gd name="T8" fmla="*/ 144 w 145"/>
                <a:gd name="T9" fmla="*/ 432 h 433"/>
                <a:gd name="T10" fmla="*/ 144 w 145"/>
                <a:gd name="T11" fmla="*/ 432 h 433"/>
                <a:gd name="T12" fmla="*/ 144 w 145"/>
                <a:gd name="T13" fmla="*/ 432 h 433"/>
                <a:gd name="T14" fmla="*/ 144 w 145"/>
                <a:gd name="T15" fmla="*/ 432 h 433"/>
                <a:gd name="T16" fmla="*/ 0 60000 65536"/>
                <a:gd name="T17" fmla="*/ 0 60000 65536"/>
                <a:gd name="T18" fmla="*/ 0 60000 65536"/>
                <a:gd name="T19" fmla="*/ 0 60000 65536"/>
                <a:gd name="T20" fmla="*/ 0 60000 65536"/>
                <a:gd name="T21" fmla="*/ 0 60000 65536"/>
                <a:gd name="T22" fmla="*/ 0 60000 65536"/>
                <a:gd name="T23" fmla="*/ 0 60000 65536"/>
                <a:gd name="T24" fmla="*/ 0 w 145"/>
                <a:gd name="T25" fmla="*/ 0 h 433"/>
                <a:gd name="T26" fmla="*/ 145 w 145"/>
                <a:gd name="T27" fmla="*/ 433 h 43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45" h="433">
                  <a:moveTo>
                    <a:pt x="0" y="0"/>
                  </a:moveTo>
                  <a:lnTo>
                    <a:pt x="0" y="432"/>
                  </a:lnTo>
                  <a:lnTo>
                    <a:pt x="144" y="432"/>
                  </a:lnTo>
                </a:path>
              </a:pathLst>
            </a:custGeom>
            <a:noFill/>
            <a:ln w="12700" cap="rnd">
              <a:solidFill>
                <a:srgbClr val="000000"/>
              </a:solidFill>
              <a:round/>
              <a:headEnd/>
              <a:tailEnd type="triangle" w="med" len="med"/>
            </a:ln>
          </p:spPr>
          <p:txBody>
            <a:bodyPr/>
            <a:lstStyle/>
            <a:p>
              <a:endParaRPr lang="fr-FR">
                <a:latin typeface="Constantia" pitchFamily="18" charset="0"/>
              </a:endParaRPr>
            </a:p>
          </p:txBody>
        </p:sp>
        <p:sp>
          <p:nvSpPr>
            <p:cNvPr id="15381" name="Freeform 2"/>
            <p:cNvSpPr>
              <a:spLocks/>
            </p:cNvSpPr>
            <p:nvPr/>
          </p:nvSpPr>
          <p:spPr bwMode="auto">
            <a:xfrm>
              <a:off x="3152" y="1115"/>
              <a:ext cx="415" cy="1238"/>
            </a:xfrm>
            <a:custGeom>
              <a:avLst/>
              <a:gdLst>
                <a:gd name="T0" fmla="*/ 144 w 145"/>
                <a:gd name="T1" fmla="*/ 0 h 433"/>
                <a:gd name="T2" fmla="*/ 144 w 145"/>
                <a:gd name="T3" fmla="*/ 432 h 433"/>
                <a:gd name="T4" fmla="*/ 0 w 145"/>
                <a:gd name="T5" fmla="*/ 432 h 433"/>
                <a:gd name="T6" fmla="*/ 0 w 145"/>
                <a:gd name="T7" fmla="*/ 432 h 433"/>
                <a:gd name="T8" fmla="*/ 0 w 145"/>
                <a:gd name="T9" fmla="*/ 432 h 433"/>
                <a:gd name="T10" fmla="*/ 0 w 145"/>
                <a:gd name="T11" fmla="*/ 432 h 433"/>
                <a:gd name="T12" fmla="*/ 0 w 145"/>
                <a:gd name="T13" fmla="*/ 432 h 433"/>
                <a:gd name="T14" fmla="*/ 0 w 145"/>
                <a:gd name="T15" fmla="*/ 432 h 433"/>
                <a:gd name="T16" fmla="*/ 0 60000 65536"/>
                <a:gd name="T17" fmla="*/ 0 60000 65536"/>
                <a:gd name="T18" fmla="*/ 0 60000 65536"/>
                <a:gd name="T19" fmla="*/ 0 60000 65536"/>
                <a:gd name="T20" fmla="*/ 0 60000 65536"/>
                <a:gd name="T21" fmla="*/ 0 60000 65536"/>
                <a:gd name="T22" fmla="*/ 0 60000 65536"/>
                <a:gd name="T23" fmla="*/ 0 60000 65536"/>
                <a:gd name="T24" fmla="*/ 0 w 145"/>
                <a:gd name="T25" fmla="*/ 0 h 433"/>
                <a:gd name="T26" fmla="*/ 145 w 145"/>
                <a:gd name="T27" fmla="*/ 433 h 43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45" h="433">
                  <a:moveTo>
                    <a:pt x="144" y="0"/>
                  </a:moveTo>
                  <a:lnTo>
                    <a:pt x="144" y="432"/>
                  </a:lnTo>
                  <a:lnTo>
                    <a:pt x="0" y="432"/>
                  </a:lnTo>
                </a:path>
              </a:pathLst>
            </a:custGeom>
            <a:noFill/>
            <a:ln w="12700" cap="rnd">
              <a:solidFill>
                <a:srgbClr val="000000"/>
              </a:solidFill>
              <a:round/>
              <a:headEnd/>
              <a:tailEnd type="triangle" w="med" len="med"/>
            </a:ln>
          </p:spPr>
          <p:txBody>
            <a:bodyPr/>
            <a:lstStyle/>
            <a:p>
              <a:endParaRPr lang="fr-FR">
                <a:latin typeface="Constantia" pitchFamily="18" charset="0"/>
              </a:endParaRPr>
            </a:p>
          </p:txBody>
        </p:sp>
      </p:grpSp>
      <p:sp>
        <p:nvSpPr>
          <p:cNvPr id="15370" name="ZoneTexte 37"/>
          <p:cNvSpPr txBox="1">
            <a:spLocks noChangeArrowheads="1"/>
          </p:cNvSpPr>
          <p:nvPr/>
        </p:nvSpPr>
        <p:spPr bwMode="auto">
          <a:xfrm>
            <a:off x="928688" y="1143000"/>
            <a:ext cx="7286625" cy="1200150"/>
          </a:xfrm>
          <a:prstGeom prst="rect">
            <a:avLst/>
          </a:prstGeom>
          <a:noFill/>
          <a:ln w="9525">
            <a:noFill/>
            <a:miter lim="800000"/>
            <a:headEnd/>
            <a:tailEnd/>
          </a:ln>
        </p:spPr>
        <p:txBody>
          <a:bodyPr>
            <a:spAutoFit/>
          </a:bodyPr>
          <a:lstStyle/>
          <a:p>
            <a:r>
              <a:rPr lang="fr-FR" b="1">
                <a:latin typeface="Constantia" pitchFamily="18" charset="0"/>
              </a:rPr>
              <a:t>1. </a:t>
            </a:r>
            <a:r>
              <a:rPr lang="fr-FR" b="1" u="sng">
                <a:latin typeface="Constantia" pitchFamily="18" charset="0"/>
              </a:rPr>
              <a:t>Le bus </a:t>
            </a:r>
            <a:r>
              <a:rPr lang="fr-FR" b="1">
                <a:latin typeface="Constantia" pitchFamily="18" charset="0"/>
              </a:rPr>
              <a:t>:</a:t>
            </a:r>
            <a:r>
              <a:rPr lang="fr-FR">
                <a:latin typeface="Constantia" pitchFamily="18" charset="0"/>
              </a:rPr>
              <a:t>  C'est la topologie la plus simple, mais elle a des inconvénients. Il est nécessaire d'avoir des répéteurs lorsque le nombre d'ordinateurs augmente. Un problème </a:t>
            </a:r>
            <a:r>
              <a:rPr lang="fr-FR">
                <a:solidFill>
                  <a:schemeClr val="bg1"/>
                </a:solidFill>
                <a:latin typeface="Constantia" pitchFamily="18" charset="0"/>
              </a:rPr>
              <a:t>sur le câble entraîne une panne du réseau. </a:t>
            </a:r>
          </a:p>
        </p:txBody>
      </p:sp>
      <p:sp>
        <p:nvSpPr>
          <p:cNvPr id="15371" name="ZoneTexte 38"/>
          <p:cNvSpPr txBox="1">
            <a:spLocks noChangeArrowheads="1"/>
          </p:cNvSpPr>
          <p:nvPr/>
        </p:nvSpPr>
        <p:spPr bwMode="auto">
          <a:xfrm>
            <a:off x="1928813" y="428625"/>
            <a:ext cx="5643562" cy="584200"/>
          </a:xfrm>
          <a:prstGeom prst="rect">
            <a:avLst/>
          </a:prstGeom>
          <a:noFill/>
          <a:ln w="9525">
            <a:noFill/>
            <a:miter lim="800000"/>
            <a:headEnd/>
            <a:tailEnd/>
          </a:ln>
        </p:spPr>
        <p:txBody>
          <a:bodyPr>
            <a:spAutoFit/>
          </a:bodyPr>
          <a:lstStyle/>
          <a:p>
            <a:r>
              <a:rPr lang="fr-FR" sz="3200" b="1">
                <a:latin typeface="Constantia" pitchFamily="18" charset="0"/>
              </a:rPr>
              <a:t>TOPOLOGIE DE RESEAU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142976" y="285728"/>
            <a:ext cx="7415210" cy="1143009"/>
          </a:xfrm>
        </p:spPr>
        <p:txBody>
          <a:bodyPr>
            <a:normAutofit fontScale="90000"/>
          </a:bodyPr>
          <a:lstStyle/>
          <a:p>
            <a:pPr fontAlgn="auto">
              <a:spcAft>
                <a:spcPts val="0"/>
              </a:spcAft>
              <a:defRPr/>
            </a:pPr>
            <a:r>
              <a:rPr lang="fr-FR" dirty="0" smtClean="0"/>
              <a:t/>
            </a:r>
            <a:br>
              <a:rPr lang="fr-FR" dirty="0" smtClean="0"/>
            </a:br>
            <a:r>
              <a:rPr lang="fr-FR" dirty="0" smtClean="0">
                <a:solidFill>
                  <a:schemeClr val="tx1"/>
                </a:solidFill>
              </a:rPr>
              <a:t> </a:t>
            </a:r>
            <a:r>
              <a:rPr lang="fr-FR" sz="4000" dirty="0" smtClean="0">
                <a:solidFill>
                  <a:schemeClr val="bg1"/>
                </a:solidFill>
              </a:rPr>
              <a:t>PARTAGER DANS UN RÉSEAU LOCAL</a:t>
            </a:r>
            <a:endParaRPr lang="fr-FR" sz="4000" dirty="0">
              <a:solidFill>
                <a:schemeClr val="bg1"/>
              </a:solidFill>
            </a:endParaRPr>
          </a:p>
        </p:txBody>
      </p:sp>
      <p:sp>
        <p:nvSpPr>
          <p:cNvPr id="3" name="Sous-titre 2"/>
          <p:cNvSpPr>
            <a:spLocks noGrp="1"/>
          </p:cNvSpPr>
          <p:nvPr>
            <p:ph type="subTitle" idx="1"/>
          </p:nvPr>
        </p:nvSpPr>
        <p:spPr>
          <a:xfrm>
            <a:off x="2214563" y="2286000"/>
            <a:ext cx="6400800" cy="3214688"/>
          </a:xfrm>
        </p:spPr>
        <p:txBody>
          <a:bodyPr>
            <a:normAutofit/>
          </a:bodyPr>
          <a:lstStyle/>
          <a:p>
            <a:pPr marR="0" algn="l">
              <a:lnSpc>
                <a:spcPct val="90000"/>
              </a:lnSpc>
            </a:pPr>
            <a:r>
              <a:rPr lang="fr-FR" sz="2400" smtClean="0">
                <a:solidFill>
                  <a:schemeClr val="bg1"/>
                </a:solidFill>
              </a:rPr>
              <a:t>Si votre ordinateur est configuré pour utiliser un répertoire réseau , l’outil </a:t>
            </a:r>
            <a:r>
              <a:rPr lang="fr-FR" sz="2400" smtClean="0">
                <a:solidFill>
                  <a:srgbClr val="FF0000"/>
                </a:solidFill>
              </a:rPr>
              <a:t>«favoris réseau » </a:t>
            </a:r>
            <a:r>
              <a:rPr lang="fr-FR" sz="2400" smtClean="0">
                <a:solidFill>
                  <a:schemeClr val="bg1"/>
                </a:solidFill>
              </a:rPr>
              <a:t> affiche les ordinateurs appartenant à votre groupe de travail et vous permet de naviguer sur votre LAN (réseau local), pour lire ou modifier un fichier.</a:t>
            </a:r>
          </a:p>
          <a:p>
            <a:pPr marR="0" algn="l">
              <a:lnSpc>
                <a:spcPct val="90000"/>
              </a:lnSpc>
            </a:pPr>
            <a:endParaRPr lang="fr-FR" sz="2400" smtClean="0">
              <a:solidFill>
                <a:schemeClr val="bg1"/>
              </a:solidFill>
            </a:endParaRPr>
          </a:p>
          <a:p>
            <a:pPr marR="0" algn="l">
              <a:lnSpc>
                <a:spcPct val="90000"/>
              </a:lnSpc>
            </a:pPr>
            <a:r>
              <a:rPr lang="fr-FR" sz="2400" smtClean="0">
                <a:solidFill>
                  <a:schemeClr val="bg1"/>
                </a:solidFill>
              </a:rPr>
              <a:t>Pour lancer cet outil, cliquez sur l’icône  </a:t>
            </a:r>
            <a:r>
              <a:rPr lang="fr-FR" sz="2400" b="1" i="1" smtClean="0">
                <a:solidFill>
                  <a:schemeClr val="bg1"/>
                </a:solidFill>
              </a:rPr>
              <a:t>« favoris réseau ».</a:t>
            </a:r>
            <a:endParaRPr lang="fr-FR" sz="2400" smtClean="0">
              <a:solidFill>
                <a:schemeClr val="bg1"/>
              </a:solidFill>
            </a:endParaRPr>
          </a:p>
          <a:p>
            <a:pPr marR="0">
              <a:lnSpc>
                <a:spcPct val="90000"/>
              </a:lnSpc>
            </a:pPr>
            <a:endParaRPr lang="fr-FR" sz="240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428728" y="500043"/>
            <a:ext cx="7129458" cy="1143008"/>
          </a:xfrm>
        </p:spPr>
        <p:txBody>
          <a:bodyPr>
            <a:normAutofit fontScale="90000"/>
          </a:bodyPr>
          <a:lstStyle/>
          <a:p>
            <a:pPr algn="ctr" fontAlgn="auto">
              <a:spcAft>
                <a:spcPts val="0"/>
              </a:spcAft>
              <a:defRPr/>
            </a:pPr>
            <a:r>
              <a:rPr lang="fr-FR" sz="3600" dirty="0" smtClean="0"/>
              <a:t/>
            </a:r>
            <a:br>
              <a:rPr lang="fr-FR" sz="3600" dirty="0" smtClean="0"/>
            </a:br>
            <a:r>
              <a:rPr lang="fr-FR" sz="3600" dirty="0" smtClean="0"/>
              <a:t/>
            </a:r>
            <a:br>
              <a:rPr lang="fr-FR" sz="3600" dirty="0" smtClean="0"/>
            </a:br>
            <a:r>
              <a:rPr lang="fr-FR" dirty="0" smtClean="0"/>
              <a:t/>
            </a:r>
            <a:br>
              <a:rPr lang="fr-FR" dirty="0" smtClean="0"/>
            </a:br>
            <a:r>
              <a:rPr lang="fr-FR" sz="3100" dirty="0" smtClean="0"/>
              <a:t> </a:t>
            </a:r>
            <a:r>
              <a:rPr lang="fr-FR" sz="3100" dirty="0" smtClean="0">
                <a:solidFill>
                  <a:schemeClr val="bg1"/>
                </a:solidFill>
              </a:rPr>
              <a:t>ENVOI/RÉCEPTION DES MESSAGES DANS UN RÉSEAU LOCAL</a:t>
            </a:r>
            <a:endParaRPr lang="fr-FR" sz="3100" dirty="0">
              <a:solidFill>
                <a:schemeClr val="bg1"/>
              </a:solidFill>
            </a:endParaRPr>
          </a:p>
        </p:txBody>
      </p:sp>
      <p:sp>
        <p:nvSpPr>
          <p:cNvPr id="17411" name="Sous-titre 2"/>
          <p:cNvSpPr>
            <a:spLocks noGrp="1"/>
          </p:cNvSpPr>
          <p:nvPr>
            <p:ph type="subTitle" idx="1"/>
          </p:nvPr>
        </p:nvSpPr>
        <p:spPr>
          <a:xfrm>
            <a:off x="2000250" y="2357438"/>
            <a:ext cx="6643688" cy="3286125"/>
          </a:xfrm>
        </p:spPr>
        <p:txBody>
          <a:bodyPr/>
          <a:lstStyle/>
          <a:p>
            <a:pPr marR="0" algn="l"/>
            <a:r>
              <a:rPr lang="fr-FR" smtClean="0">
                <a:solidFill>
                  <a:schemeClr val="bg1"/>
                </a:solidFill>
              </a:rPr>
              <a:t>Parmi les avantages d’un réseau local,  la communication instantanée entre les utilisateurs d’un réseau. </a:t>
            </a:r>
          </a:p>
          <a:p>
            <a:pPr marR="0" algn="l"/>
            <a:endParaRPr lang="fr-FR" smtClean="0">
              <a:solidFill>
                <a:schemeClr val="bg1"/>
              </a:solidFill>
            </a:endParaRPr>
          </a:p>
          <a:p>
            <a:pPr marR="0" algn="l"/>
            <a:r>
              <a:rPr lang="fr-FR" smtClean="0">
                <a:solidFill>
                  <a:schemeClr val="bg1"/>
                </a:solidFill>
              </a:rPr>
              <a:t>Windows intègre les programmes </a:t>
            </a:r>
            <a:r>
              <a:rPr lang="fr-FR" b="1" smtClean="0">
                <a:solidFill>
                  <a:schemeClr val="bg1"/>
                </a:solidFill>
              </a:rPr>
              <a:t>winchat</a:t>
            </a:r>
            <a:r>
              <a:rPr lang="fr-FR" smtClean="0">
                <a:solidFill>
                  <a:schemeClr val="bg1"/>
                </a:solidFill>
              </a:rPr>
              <a:t> et </a:t>
            </a:r>
            <a:r>
              <a:rPr lang="fr-FR" b="1" smtClean="0">
                <a:solidFill>
                  <a:schemeClr val="bg1"/>
                </a:solidFill>
              </a:rPr>
              <a:t>netmeeting.</a:t>
            </a:r>
            <a:endParaRPr lang="fr-FR" smtClean="0">
              <a:solidFill>
                <a:schemeClr val="bg1"/>
              </a:solidFill>
            </a:endParaRPr>
          </a:p>
          <a:p>
            <a:pPr marR="0" algn="l"/>
            <a:endParaRPr lang="fr-FR" smtClean="0"/>
          </a:p>
          <a:p>
            <a:pPr marR="0"/>
            <a:endParaRPr lang="fr-FR"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285852" y="214290"/>
            <a:ext cx="7172332" cy="1071570"/>
          </a:xfrm>
        </p:spPr>
        <p:txBody>
          <a:bodyPr>
            <a:noAutofit/>
          </a:bodyPr>
          <a:lstStyle/>
          <a:p>
            <a:pPr algn="ctr" fontAlgn="auto">
              <a:spcAft>
                <a:spcPts val="0"/>
              </a:spcAft>
              <a:defRPr/>
            </a:pPr>
            <a:r>
              <a:rPr lang="fr-FR" sz="3200" dirty="0" smtClean="0">
                <a:solidFill>
                  <a:schemeClr val="bg1"/>
                </a:solidFill>
              </a:rPr>
              <a:t>LANCER LE PROGRAMME WINCHAT</a:t>
            </a:r>
            <a:endParaRPr lang="fr-FR" sz="3200" dirty="0">
              <a:solidFill>
                <a:schemeClr val="bg1"/>
              </a:solidFill>
            </a:endParaRPr>
          </a:p>
        </p:txBody>
      </p:sp>
      <p:sp>
        <p:nvSpPr>
          <p:cNvPr id="3" name="Sous-titre 2"/>
          <p:cNvSpPr>
            <a:spLocks noGrp="1"/>
          </p:cNvSpPr>
          <p:nvPr>
            <p:ph type="subTitle" idx="1"/>
          </p:nvPr>
        </p:nvSpPr>
        <p:spPr>
          <a:xfrm>
            <a:off x="2286000" y="1928813"/>
            <a:ext cx="6172200" cy="4446587"/>
          </a:xfrm>
        </p:spPr>
        <p:txBody>
          <a:bodyPr>
            <a:normAutofit/>
          </a:bodyPr>
          <a:lstStyle/>
          <a:p>
            <a:pPr marR="0">
              <a:lnSpc>
                <a:spcPct val="90000"/>
              </a:lnSpc>
            </a:pPr>
            <a:r>
              <a:rPr lang="fr-FR" sz="2200" smtClean="0">
                <a:solidFill>
                  <a:schemeClr val="bg1"/>
                </a:solidFill>
              </a:rPr>
              <a:t> </a:t>
            </a:r>
          </a:p>
          <a:p>
            <a:pPr marR="0" algn="l">
              <a:lnSpc>
                <a:spcPct val="90000"/>
              </a:lnSpc>
              <a:buFont typeface="Wingdings" pitchFamily="2" charset="2"/>
              <a:buChar char="Ø"/>
            </a:pPr>
            <a:r>
              <a:rPr lang="fr-FR" sz="2200" smtClean="0">
                <a:solidFill>
                  <a:schemeClr val="bg1"/>
                </a:solidFill>
              </a:rPr>
              <a:t> Cliquer sur démarrer&gt;&gt;exécuter, saisir « winchat » ensuite valider à l’aide du bouton ok.</a:t>
            </a:r>
          </a:p>
          <a:p>
            <a:pPr marR="0" algn="l">
              <a:lnSpc>
                <a:spcPct val="90000"/>
              </a:lnSpc>
              <a:buFont typeface="Wingdings" pitchFamily="2" charset="2"/>
              <a:buChar char="Ø"/>
            </a:pPr>
            <a:r>
              <a:rPr lang="fr-FR" sz="2200" smtClean="0">
                <a:solidFill>
                  <a:schemeClr val="bg1"/>
                </a:solidFill>
              </a:rPr>
              <a:t> Dans la fenêtre de communication cliquer sur communication puis sur numéroter… </a:t>
            </a:r>
          </a:p>
          <a:p>
            <a:pPr marR="0" algn="l">
              <a:lnSpc>
                <a:spcPct val="90000"/>
              </a:lnSpc>
              <a:buFont typeface="Wingdings" pitchFamily="2" charset="2"/>
              <a:buChar char="Ø"/>
            </a:pPr>
            <a:r>
              <a:rPr lang="fr-FR" sz="2200" smtClean="0">
                <a:solidFill>
                  <a:schemeClr val="bg1"/>
                </a:solidFill>
              </a:rPr>
              <a:t> Saisissez le nom de l’ordinateur de votre correspondant puis valider par ok.  </a:t>
            </a:r>
          </a:p>
          <a:p>
            <a:pPr marR="0" algn="l">
              <a:lnSpc>
                <a:spcPct val="90000"/>
              </a:lnSpc>
              <a:buFont typeface="Wingdings" pitchFamily="2" charset="2"/>
              <a:buChar char="Ø"/>
            </a:pPr>
            <a:r>
              <a:rPr lang="fr-FR" sz="2200" smtClean="0">
                <a:solidFill>
                  <a:schemeClr val="bg1"/>
                </a:solidFill>
              </a:rPr>
              <a:t> Votre correspondant doit cliquer sur l’icône « répondre à l’appel » pour débuter la conversation.</a:t>
            </a:r>
          </a:p>
          <a:p>
            <a:pPr marR="0" algn="l">
              <a:lnSpc>
                <a:spcPct val="90000"/>
              </a:lnSpc>
              <a:buFont typeface="Wingdings" pitchFamily="2" charset="2"/>
              <a:buChar char="Ø"/>
            </a:pPr>
            <a:r>
              <a:rPr lang="fr-FR" sz="2200" smtClean="0">
                <a:solidFill>
                  <a:schemeClr val="bg1"/>
                </a:solidFill>
              </a:rPr>
              <a:t> Cliquer sur la commande raccrocher du menu communication pour finir la communication.</a:t>
            </a:r>
          </a:p>
          <a:p>
            <a:pPr marR="0">
              <a:lnSpc>
                <a:spcPct val="90000"/>
              </a:lnSpc>
            </a:pPr>
            <a:r>
              <a:rPr lang="fr-FR" sz="2200" smtClean="0"/>
              <a:t>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857224" y="357166"/>
            <a:ext cx="7772400" cy="1470025"/>
          </a:xfrm>
        </p:spPr>
        <p:txBody>
          <a:bodyPr>
            <a:normAutofit fontScale="90000"/>
          </a:bodyPr>
          <a:lstStyle/>
          <a:p>
            <a:pPr algn="ctr" fontAlgn="auto">
              <a:spcAft>
                <a:spcPts val="0"/>
              </a:spcAft>
              <a:defRPr/>
            </a:pPr>
            <a:r>
              <a:rPr lang="fr-FR" dirty="0" smtClean="0">
                <a:solidFill>
                  <a:schemeClr val="bg1"/>
                </a:solidFill>
              </a:rPr>
              <a:t>LE FIREWALL </a:t>
            </a:r>
            <a:r>
              <a:rPr lang="fr-FR" dirty="0" smtClean="0"/>
              <a:t/>
            </a:r>
            <a:br>
              <a:rPr lang="fr-FR" dirty="0" smtClean="0"/>
            </a:br>
            <a:endParaRPr lang="fr-FR" dirty="0"/>
          </a:p>
        </p:txBody>
      </p:sp>
      <p:sp>
        <p:nvSpPr>
          <p:cNvPr id="3" name="Sous-titre 2"/>
          <p:cNvSpPr>
            <a:spLocks noGrp="1"/>
          </p:cNvSpPr>
          <p:nvPr>
            <p:ph type="subTitle" idx="1"/>
          </p:nvPr>
        </p:nvSpPr>
        <p:spPr>
          <a:xfrm>
            <a:off x="2214563" y="2000250"/>
            <a:ext cx="6286500" cy="3643313"/>
          </a:xfrm>
        </p:spPr>
        <p:txBody>
          <a:bodyPr>
            <a:normAutofit/>
          </a:bodyPr>
          <a:lstStyle/>
          <a:p>
            <a:pPr marR="0">
              <a:lnSpc>
                <a:spcPct val="80000"/>
              </a:lnSpc>
            </a:pPr>
            <a:r>
              <a:rPr lang="fr-FR" sz="1200" smtClean="0"/>
              <a:t> </a:t>
            </a:r>
          </a:p>
          <a:p>
            <a:pPr marR="0" algn="l">
              <a:lnSpc>
                <a:spcPct val="80000"/>
              </a:lnSpc>
            </a:pPr>
            <a:r>
              <a:rPr lang="fr-FR" sz="1900" smtClean="0">
                <a:solidFill>
                  <a:schemeClr val="bg1"/>
                </a:solidFill>
              </a:rPr>
              <a:t>Un firewall est essentiellement un dispositif de protection qui constitue un filtre entre un réseau local et un autre réseau non sûr tel que l’ internet ou un autre réseau local. </a:t>
            </a:r>
          </a:p>
          <a:p>
            <a:pPr marR="0" algn="l">
              <a:lnSpc>
                <a:spcPct val="80000"/>
              </a:lnSpc>
            </a:pPr>
            <a:endParaRPr lang="fr-FR" sz="1900" smtClean="0">
              <a:solidFill>
                <a:schemeClr val="bg1"/>
              </a:solidFill>
            </a:endParaRPr>
          </a:p>
          <a:p>
            <a:pPr marR="0" algn="l">
              <a:lnSpc>
                <a:spcPct val="80000"/>
              </a:lnSpc>
            </a:pPr>
            <a:r>
              <a:rPr lang="fr-FR" sz="1900" smtClean="0">
                <a:solidFill>
                  <a:schemeClr val="bg1"/>
                </a:solidFill>
              </a:rPr>
              <a:t>Les coupe -feu visent, au niveau de la sécurité , deux objectifs : </a:t>
            </a:r>
          </a:p>
          <a:p>
            <a:pPr marR="0" algn="l">
              <a:lnSpc>
                <a:spcPct val="80000"/>
              </a:lnSpc>
            </a:pPr>
            <a:endParaRPr lang="fr-FR" sz="1900" smtClean="0">
              <a:solidFill>
                <a:schemeClr val="bg1"/>
              </a:solidFill>
            </a:endParaRPr>
          </a:p>
          <a:p>
            <a:pPr marR="0" algn="l">
              <a:lnSpc>
                <a:spcPct val="80000"/>
              </a:lnSpc>
            </a:pPr>
            <a:r>
              <a:rPr lang="fr-FR" sz="1900" smtClean="0">
                <a:solidFill>
                  <a:schemeClr val="bg1"/>
                </a:solidFill>
              </a:rPr>
              <a:t>1) contrôler et protéger les hôtes du réseau local </a:t>
            </a:r>
          </a:p>
          <a:p>
            <a:pPr marR="0" algn="l">
              <a:lnSpc>
                <a:spcPct val="80000"/>
              </a:lnSpc>
            </a:pPr>
            <a:r>
              <a:rPr lang="fr-FR" sz="1900" smtClean="0">
                <a:solidFill>
                  <a:schemeClr val="bg1"/>
                </a:solidFill>
              </a:rPr>
              <a:t> </a:t>
            </a:r>
          </a:p>
          <a:p>
            <a:pPr marR="0" algn="l">
              <a:lnSpc>
                <a:spcPct val="80000"/>
              </a:lnSpc>
            </a:pPr>
            <a:r>
              <a:rPr lang="fr-FR" sz="1900" smtClean="0">
                <a:solidFill>
                  <a:schemeClr val="bg1"/>
                </a:solidFill>
              </a:rPr>
              <a:t>2) protéger les serveurs internet </a:t>
            </a:r>
          </a:p>
          <a:p>
            <a:pPr marR="0" algn="l">
              <a:lnSpc>
                <a:spcPct val="80000"/>
              </a:lnSpc>
            </a:pPr>
            <a:r>
              <a:rPr lang="fr-FR" sz="1900" smtClean="0"/>
              <a:t> </a:t>
            </a:r>
          </a:p>
          <a:p>
            <a:pPr marR="0">
              <a:lnSpc>
                <a:spcPct val="80000"/>
              </a:lnSpc>
            </a:pPr>
            <a:endParaRPr lang="fr-FR" sz="190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785918" y="214290"/>
            <a:ext cx="6215106" cy="1071570"/>
          </a:xfrm>
        </p:spPr>
        <p:txBody>
          <a:bodyPr>
            <a:noAutofit/>
          </a:bodyPr>
          <a:lstStyle/>
          <a:p>
            <a:pPr algn="ctr" fontAlgn="auto">
              <a:spcAft>
                <a:spcPts val="0"/>
              </a:spcAft>
              <a:defRPr/>
            </a:pPr>
            <a:r>
              <a:rPr lang="fr-FR" sz="3600" dirty="0" smtClean="0">
                <a:solidFill>
                  <a:schemeClr val="bg1"/>
                </a:solidFill>
              </a:rPr>
              <a:t>PROTECTION FIREWALL</a:t>
            </a:r>
            <a:endParaRPr lang="fr-FR" sz="3600" dirty="0">
              <a:solidFill>
                <a:schemeClr val="bg1"/>
              </a:solidFill>
            </a:endParaRPr>
          </a:p>
        </p:txBody>
      </p:sp>
      <p:graphicFrame>
        <p:nvGraphicFramePr>
          <p:cNvPr id="7" name="Tableau 6"/>
          <p:cNvGraphicFramePr>
            <a:graphicFrameLocks noGrp="1"/>
          </p:cNvGraphicFramePr>
          <p:nvPr/>
        </p:nvGraphicFramePr>
        <p:xfrm>
          <a:off x="1714500" y="2500313"/>
          <a:ext cx="6096000" cy="3200400"/>
        </p:xfrm>
        <a:graphic>
          <a:graphicData uri="http://schemas.openxmlformats.org/drawingml/2006/table">
            <a:tbl>
              <a:tblPr firstRow="1" bandRow="1">
                <a:tableStyleId>{5C22544A-7EE6-4342-B048-85BDC9FD1C3A}</a:tableStyleId>
              </a:tblPr>
              <a:tblGrid>
                <a:gridCol w="3048000"/>
                <a:gridCol w="3048000"/>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800" b="1" dirty="0" smtClean="0">
                          <a:solidFill>
                            <a:schemeClr val="bg1"/>
                          </a:solidFill>
                        </a:rPr>
                        <a:t>hôtes du réseau local</a:t>
                      </a:r>
                    </a:p>
                    <a:p>
                      <a:endParaRPr lang="fr-FR" dirty="0">
                        <a:solidFill>
                          <a:schemeClr val="bg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800" b="1" dirty="0" smtClean="0">
                          <a:solidFill>
                            <a:schemeClr val="bg1"/>
                          </a:solidFill>
                        </a:rPr>
                        <a:t>serveurs Internet </a:t>
                      </a:r>
                    </a:p>
                    <a:p>
                      <a:endParaRPr lang="fr-FR" dirty="0">
                        <a:solidFill>
                          <a:schemeClr val="bg1"/>
                        </a:solidFill>
                      </a:endParaRPr>
                    </a:p>
                  </a:txBody>
                  <a:tcPr/>
                </a:tc>
              </a:tr>
              <a:tr h="370840">
                <a:tc>
                  <a:txBody>
                    <a:bodyPr/>
                    <a:lstStyle/>
                    <a:p>
                      <a:pPr lvl="0" algn="l">
                        <a:buFont typeface="Wingdings" pitchFamily="2" charset="2"/>
                        <a:buChar char="ü"/>
                      </a:pPr>
                      <a:r>
                        <a:rPr lang="fr-FR" cap="none" dirty="0" smtClean="0">
                          <a:solidFill>
                            <a:schemeClr val="bg1"/>
                          </a:solidFill>
                        </a:rPr>
                        <a:t>Contre la divulgation non autorisée d’informations sensibles </a:t>
                      </a:r>
                    </a:p>
                    <a:p>
                      <a:pPr lvl="0" algn="l">
                        <a:buFont typeface="Wingdings" pitchFamily="2" charset="2"/>
                        <a:buChar char="ü"/>
                      </a:pPr>
                      <a:r>
                        <a:rPr lang="fr-FR" cap="none" dirty="0" smtClean="0">
                          <a:solidFill>
                            <a:schemeClr val="bg1"/>
                          </a:solidFill>
                        </a:rPr>
                        <a:t>Contre les virus de toutes sortes </a:t>
                      </a:r>
                    </a:p>
                    <a:p>
                      <a:pPr lvl="0" algn="l">
                        <a:buFont typeface="Wingdings" pitchFamily="2" charset="2"/>
                        <a:buChar char="ü"/>
                      </a:pPr>
                      <a:r>
                        <a:rPr lang="fr-FR" cap="none" dirty="0" smtClean="0">
                          <a:solidFill>
                            <a:schemeClr val="bg1"/>
                          </a:solidFill>
                        </a:rPr>
                        <a:t>Contre les attaques par " cheval de </a:t>
                      </a:r>
                      <a:r>
                        <a:rPr lang="fr-FR" cap="none" dirty="0" err="1" smtClean="0">
                          <a:solidFill>
                            <a:schemeClr val="bg1"/>
                          </a:solidFill>
                        </a:rPr>
                        <a:t>troie</a:t>
                      </a:r>
                      <a:r>
                        <a:rPr lang="fr-FR" cap="none" dirty="0" smtClean="0">
                          <a:solidFill>
                            <a:schemeClr val="bg1"/>
                          </a:solidFill>
                        </a:rPr>
                        <a:t> " </a:t>
                      </a:r>
                    </a:p>
                    <a:p>
                      <a:endParaRPr lang="fr-FR" dirty="0">
                        <a:solidFill>
                          <a:schemeClr val="bg1"/>
                        </a:solidFill>
                      </a:endParaRPr>
                    </a:p>
                  </a:txBody>
                  <a:tcPr/>
                </a:tc>
                <a:tc>
                  <a:txBody>
                    <a:bodyPr/>
                    <a:lstStyle/>
                    <a:p>
                      <a:pPr lvl="0">
                        <a:buFont typeface="Wingdings" pitchFamily="2" charset="2"/>
                        <a:buChar char="ü"/>
                      </a:pPr>
                      <a:r>
                        <a:rPr lang="fr-FR" sz="1800" dirty="0" smtClean="0">
                          <a:solidFill>
                            <a:schemeClr val="bg1"/>
                          </a:solidFill>
                        </a:rPr>
                        <a:t>contre des commandes jugées dangereuses associées à des services du type "</a:t>
                      </a:r>
                      <a:r>
                        <a:rPr lang="fr-FR" sz="1800" dirty="0" err="1" smtClean="0">
                          <a:solidFill>
                            <a:schemeClr val="bg1"/>
                          </a:solidFill>
                        </a:rPr>
                        <a:t>telnet</a:t>
                      </a:r>
                      <a:r>
                        <a:rPr lang="fr-FR" sz="1800" dirty="0" smtClean="0">
                          <a:solidFill>
                            <a:schemeClr val="bg1"/>
                          </a:solidFill>
                        </a:rPr>
                        <a:t> " et "</a:t>
                      </a:r>
                      <a:r>
                        <a:rPr lang="fr-FR" sz="1800" dirty="0" err="1" smtClean="0">
                          <a:solidFill>
                            <a:schemeClr val="bg1"/>
                          </a:solidFill>
                        </a:rPr>
                        <a:t>sendmail</a:t>
                      </a:r>
                      <a:r>
                        <a:rPr lang="fr-FR" sz="1800" dirty="0" smtClean="0">
                          <a:solidFill>
                            <a:schemeClr val="bg1"/>
                          </a:solidFill>
                        </a:rPr>
                        <a:t> " </a:t>
                      </a:r>
                    </a:p>
                    <a:p>
                      <a:pPr lvl="0">
                        <a:buFont typeface="Wingdings" pitchFamily="2" charset="2"/>
                        <a:buChar char="ü"/>
                      </a:pPr>
                      <a:r>
                        <a:rPr lang="fr-FR" sz="1800" dirty="0" smtClean="0">
                          <a:solidFill>
                            <a:schemeClr val="bg1"/>
                          </a:solidFill>
                        </a:rPr>
                        <a:t>contre la modification ou la suppression non autorisée de fichiers vitaux pour le système </a:t>
                      </a:r>
                    </a:p>
                    <a:p>
                      <a:endParaRPr lang="fr-FR" dirty="0">
                        <a:solidFill>
                          <a:schemeClr val="bg1"/>
                        </a:solidFill>
                      </a:endParaRPr>
                    </a:p>
                  </a:txBody>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00166" y="500043"/>
            <a:ext cx="7129458" cy="785818"/>
          </a:xfrm>
        </p:spPr>
        <p:txBody>
          <a:bodyPr>
            <a:normAutofit fontScale="90000"/>
          </a:bodyPr>
          <a:lstStyle/>
          <a:p>
            <a:pPr algn="ctr" fontAlgn="auto">
              <a:spcAft>
                <a:spcPts val="0"/>
              </a:spcAft>
              <a:defRPr/>
            </a:pPr>
            <a:r>
              <a:rPr lang="fr-FR" dirty="0" smtClean="0"/>
              <a:t/>
            </a:r>
            <a:br>
              <a:rPr lang="fr-FR" dirty="0" smtClean="0"/>
            </a:br>
            <a:r>
              <a:rPr lang="fr-FR" sz="4000" dirty="0" smtClean="0">
                <a:solidFill>
                  <a:schemeClr val="tx1"/>
                </a:solidFill>
              </a:rPr>
              <a:t> </a:t>
            </a:r>
            <a:r>
              <a:rPr lang="fr-FR" sz="4000" dirty="0" smtClean="0">
                <a:solidFill>
                  <a:schemeClr val="bg1"/>
                </a:solidFill>
              </a:rPr>
              <a:t>FILTRAGE DE PAQUETS IP</a:t>
            </a:r>
            <a:endParaRPr lang="fr-FR" sz="4000" dirty="0">
              <a:solidFill>
                <a:schemeClr val="bg1"/>
              </a:solidFill>
            </a:endParaRPr>
          </a:p>
        </p:txBody>
      </p:sp>
      <p:sp>
        <p:nvSpPr>
          <p:cNvPr id="3" name="Sous-titre 2"/>
          <p:cNvSpPr>
            <a:spLocks noGrp="1"/>
          </p:cNvSpPr>
          <p:nvPr>
            <p:ph type="subTitle" idx="1"/>
          </p:nvPr>
        </p:nvSpPr>
        <p:spPr>
          <a:xfrm>
            <a:off x="2214563" y="1785938"/>
            <a:ext cx="6400800" cy="3929062"/>
          </a:xfrm>
        </p:spPr>
        <p:txBody>
          <a:bodyPr>
            <a:normAutofit/>
          </a:bodyPr>
          <a:lstStyle/>
          <a:p>
            <a:pPr marR="0" algn="l">
              <a:lnSpc>
                <a:spcPct val="80000"/>
              </a:lnSpc>
            </a:pPr>
            <a:r>
              <a:rPr lang="fr-FR" sz="2000" smtClean="0">
                <a:solidFill>
                  <a:schemeClr val="bg1"/>
                </a:solidFill>
              </a:rPr>
              <a:t>Chaque ordinateur d’un réseau local relié à l’internet est doté d’une adresse dite "IP" qui permet son identification sur le réseau.</a:t>
            </a:r>
          </a:p>
          <a:p>
            <a:pPr marR="0" algn="l">
              <a:lnSpc>
                <a:spcPct val="80000"/>
              </a:lnSpc>
            </a:pPr>
            <a:r>
              <a:rPr lang="fr-FR" sz="2000" smtClean="0">
                <a:solidFill>
                  <a:schemeClr val="bg1"/>
                </a:solidFill>
              </a:rPr>
              <a:t>Celle-ci est composée d'une série de 12 chiffres décimaux codés en binaire et est constituée d'une partie relative au numéro du réseau et d'une étant le numéro de la machine dans ce réseau.</a:t>
            </a:r>
          </a:p>
          <a:p>
            <a:pPr marR="0" algn="l">
              <a:lnSpc>
                <a:spcPct val="80000"/>
              </a:lnSpc>
            </a:pPr>
            <a:r>
              <a:rPr lang="fr-FR" sz="2000" smtClean="0">
                <a:solidFill>
                  <a:schemeClr val="bg1"/>
                </a:solidFill>
              </a:rPr>
              <a:t>Seule l’en-tête IP d’une trame  peut laisser des traces lors de son passage, les rubriques utiles pour le filtrage de paquets sont : </a:t>
            </a:r>
          </a:p>
          <a:p>
            <a:pPr marR="0" algn="l">
              <a:lnSpc>
                <a:spcPct val="80000"/>
              </a:lnSpc>
              <a:buFont typeface="Wingdings" pitchFamily="2" charset="2"/>
              <a:buChar char="Ø"/>
            </a:pPr>
            <a:r>
              <a:rPr lang="fr-FR" sz="2000" smtClean="0">
                <a:solidFill>
                  <a:schemeClr val="bg1"/>
                </a:solidFill>
              </a:rPr>
              <a:t> Types de paquets (TCP, UDP, …) </a:t>
            </a:r>
          </a:p>
          <a:p>
            <a:pPr marR="0" algn="l">
              <a:lnSpc>
                <a:spcPct val="80000"/>
              </a:lnSpc>
              <a:buFont typeface="Wingdings" pitchFamily="2" charset="2"/>
              <a:buChar char="Ø"/>
            </a:pPr>
            <a:r>
              <a:rPr lang="fr-FR" sz="2000" smtClean="0">
                <a:solidFill>
                  <a:schemeClr val="bg1"/>
                </a:solidFill>
              </a:rPr>
              <a:t> Adresse IP d’origine </a:t>
            </a:r>
          </a:p>
          <a:p>
            <a:pPr marR="0" algn="l">
              <a:lnSpc>
                <a:spcPct val="80000"/>
              </a:lnSpc>
              <a:buFont typeface="Wingdings" pitchFamily="2" charset="2"/>
              <a:buChar char="Ø"/>
            </a:pPr>
            <a:r>
              <a:rPr lang="fr-FR" sz="2000" smtClean="0">
                <a:solidFill>
                  <a:schemeClr val="bg1"/>
                </a:solidFill>
              </a:rPr>
              <a:t> Adresse IP de destination </a:t>
            </a:r>
          </a:p>
          <a:p>
            <a:pPr marR="0" algn="l">
              <a:lnSpc>
                <a:spcPct val="80000"/>
              </a:lnSpc>
              <a:buFont typeface="Wingdings" pitchFamily="2" charset="2"/>
              <a:buChar char="Ø"/>
            </a:pPr>
            <a:r>
              <a:rPr lang="fr-FR" sz="2000" smtClean="0">
                <a:solidFill>
                  <a:schemeClr val="bg1"/>
                </a:solidFill>
              </a:rPr>
              <a:t> Le port de destination (TCP, UDP, …) </a:t>
            </a:r>
          </a:p>
          <a:p>
            <a:pPr marR="0">
              <a:lnSpc>
                <a:spcPct val="80000"/>
              </a:lnSpc>
            </a:pPr>
            <a:endParaRPr lang="fr-FR" sz="200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71604" y="357166"/>
            <a:ext cx="6343640" cy="785818"/>
          </a:xfrm>
        </p:spPr>
        <p:txBody>
          <a:bodyPr/>
          <a:lstStyle/>
          <a:p>
            <a:pPr algn="ctr" fontAlgn="auto">
              <a:spcAft>
                <a:spcPts val="0"/>
              </a:spcAft>
              <a:defRPr/>
            </a:pPr>
            <a:r>
              <a:rPr lang="fr-FR" sz="4000" dirty="0" smtClean="0">
                <a:solidFill>
                  <a:schemeClr val="bg1"/>
                </a:solidFill>
              </a:rPr>
              <a:t>TYPE DE FILTRAGE</a:t>
            </a:r>
            <a:endParaRPr lang="fr-FR" sz="4000" dirty="0">
              <a:solidFill>
                <a:schemeClr val="bg1"/>
              </a:solidFill>
            </a:endParaRPr>
          </a:p>
        </p:txBody>
      </p:sp>
      <p:sp>
        <p:nvSpPr>
          <p:cNvPr id="22531" name="Sous-titre 2"/>
          <p:cNvSpPr>
            <a:spLocks noGrp="1"/>
          </p:cNvSpPr>
          <p:nvPr>
            <p:ph type="subTitle" idx="1"/>
          </p:nvPr>
        </p:nvSpPr>
        <p:spPr>
          <a:xfrm>
            <a:off x="2071688" y="1857375"/>
            <a:ext cx="6500812" cy="3429000"/>
          </a:xfrm>
        </p:spPr>
        <p:txBody>
          <a:bodyPr/>
          <a:lstStyle/>
          <a:p>
            <a:pPr marR="0" algn="l"/>
            <a:endParaRPr lang="fr-FR" smtClean="0"/>
          </a:p>
          <a:p>
            <a:pPr marR="0" algn="l"/>
            <a:endParaRPr lang="fr-FR" sz="1800" smtClean="0"/>
          </a:p>
          <a:p>
            <a:pPr marR="0"/>
            <a:endParaRPr lang="fr-FR" smtClean="0"/>
          </a:p>
        </p:txBody>
      </p:sp>
      <p:graphicFrame>
        <p:nvGraphicFramePr>
          <p:cNvPr id="4" name="Tableau 3"/>
          <p:cNvGraphicFramePr>
            <a:graphicFrameLocks noGrp="1"/>
          </p:cNvGraphicFramePr>
          <p:nvPr/>
        </p:nvGraphicFramePr>
        <p:xfrm>
          <a:off x="1357313" y="2071688"/>
          <a:ext cx="6572296" cy="2857520"/>
        </p:xfrm>
        <a:graphic>
          <a:graphicData uri="http://schemas.openxmlformats.org/drawingml/2006/table">
            <a:tbl>
              <a:tblPr firstRow="1" bandRow="1">
                <a:tableStyleId>{5C22544A-7EE6-4342-B048-85BDC9FD1C3A}</a:tableStyleId>
              </a:tblPr>
              <a:tblGrid>
                <a:gridCol w="3286148"/>
                <a:gridCol w="3286148"/>
              </a:tblGrid>
              <a:tr h="76933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800" b="1" cap="none" dirty="0" smtClean="0">
                          <a:solidFill>
                            <a:schemeClr val="bg1"/>
                          </a:solidFill>
                        </a:rPr>
                        <a:t>FILTRAGE APPLICATIF</a:t>
                      </a:r>
                      <a:r>
                        <a:rPr lang="fr-FR" sz="1800" cap="none" dirty="0" smtClean="0">
                          <a:solidFill>
                            <a:schemeClr val="bg1"/>
                          </a:solidFill>
                        </a:rPr>
                        <a:t> </a:t>
                      </a:r>
                    </a:p>
                    <a:p>
                      <a:endParaRPr lang="fr-FR" dirty="0">
                        <a:solidFill>
                          <a:schemeClr val="bg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smtClean="0">
                          <a:solidFill>
                            <a:schemeClr val="bg1"/>
                          </a:solidFill>
                        </a:rPr>
                        <a:t>FILTRAGE UTILISATEUR </a:t>
                      </a:r>
                    </a:p>
                    <a:p>
                      <a:endParaRPr lang="fr-FR" dirty="0">
                        <a:solidFill>
                          <a:schemeClr val="bg1"/>
                        </a:solidFill>
                      </a:endParaRPr>
                    </a:p>
                  </a:txBody>
                  <a:tcPr/>
                </a:tc>
              </a:tr>
              <a:tr h="208818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800" cap="none" dirty="0" smtClean="0">
                          <a:solidFill>
                            <a:schemeClr val="bg1"/>
                          </a:solidFill>
                        </a:rPr>
                        <a:t>Les firewalls d'application (application </a:t>
                      </a:r>
                      <a:r>
                        <a:rPr lang="fr-FR" sz="1800" cap="none" dirty="0" err="1" smtClean="0">
                          <a:solidFill>
                            <a:schemeClr val="bg1"/>
                          </a:solidFill>
                        </a:rPr>
                        <a:t>level</a:t>
                      </a:r>
                      <a:r>
                        <a:rPr lang="fr-FR" sz="1800" cap="none" dirty="0" smtClean="0">
                          <a:solidFill>
                            <a:schemeClr val="bg1"/>
                          </a:solidFill>
                        </a:rPr>
                        <a:t> firewalls) permettent un contrôle d'accès beaucoup plus précis.</a:t>
                      </a:r>
                    </a:p>
                    <a:p>
                      <a:endParaRPr lang="fr-FR" dirty="0">
                        <a:solidFill>
                          <a:schemeClr val="bg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solidFill>
                            <a:schemeClr val="bg1"/>
                          </a:solidFill>
                        </a:rPr>
                        <a:t>Les firewalls de réseau (network </a:t>
                      </a:r>
                      <a:r>
                        <a:rPr lang="fr-FR" dirty="0" err="1" smtClean="0">
                          <a:solidFill>
                            <a:schemeClr val="bg1"/>
                          </a:solidFill>
                        </a:rPr>
                        <a:t>level</a:t>
                      </a:r>
                      <a:r>
                        <a:rPr lang="fr-FR" dirty="0" smtClean="0">
                          <a:solidFill>
                            <a:schemeClr val="bg1"/>
                          </a:solidFill>
                        </a:rPr>
                        <a:t> firewalls), proches du matériel sont très rapides et faciles à configurer.</a:t>
                      </a:r>
                    </a:p>
                    <a:p>
                      <a:endParaRPr lang="fr-FR" dirty="0">
                        <a:solidFill>
                          <a:schemeClr val="bg1"/>
                        </a:solidFill>
                      </a:endParaRPr>
                    </a:p>
                  </a:txBody>
                  <a:tcPr/>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714480" y="214290"/>
            <a:ext cx="7172332" cy="928694"/>
          </a:xfrm>
        </p:spPr>
        <p:txBody>
          <a:bodyPr>
            <a:normAutofit fontScale="90000"/>
          </a:bodyPr>
          <a:lstStyle/>
          <a:p>
            <a:pPr algn="ctr" fontAlgn="auto">
              <a:spcAft>
                <a:spcPts val="0"/>
              </a:spcAft>
              <a:defRPr/>
            </a:pPr>
            <a:r>
              <a:rPr lang="fr-FR" dirty="0" smtClean="0">
                <a:solidFill>
                  <a:schemeClr val="tx1"/>
                </a:solidFill>
              </a:rPr>
              <a:t/>
            </a:r>
            <a:br>
              <a:rPr lang="fr-FR" dirty="0" smtClean="0">
                <a:solidFill>
                  <a:schemeClr val="tx1"/>
                </a:solidFill>
              </a:rPr>
            </a:br>
            <a:r>
              <a:rPr lang="fr-FR" sz="4000" dirty="0" smtClean="0">
                <a:solidFill>
                  <a:schemeClr val="tx1"/>
                </a:solidFill>
              </a:rPr>
              <a:t> </a:t>
            </a:r>
            <a:r>
              <a:rPr lang="fr-FR" sz="4000" dirty="0" smtClean="0">
                <a:solidFill>
                  <a:schemeClr val="bg1"/>
                </a:solidFill>
              </a:rPr>
              <a:t>FILTRAGE APPLICATIF </a:t>
            </a:r>
            <a:endParaRPr lang="fr-FR" sz="4000" dirty="0">
              <a:solidFill>
                <a:schemeClr val="bg1"/>
              </a:solidFill>
            </a:endParaRPr>
          </a:p>
        </p:txBody>
      </p:sp>
      <p:sp>
        <p:nvSpPr>
          <p:cNvPr id="3" name="Sous-titre 2"/>
          <p:cNvSpPr>
            <a:spLocks noGrp="1"/>
          </p:cNvSpPr>
          <p:nvPr>
            <p:ph type="subTitle" idx="1"/>
          </p:nvPr>
        </p:nvSpPr>
        <p:spPr>
          <a:xfrm>
            <a:off x="1571625" y="1714500"/>
            <a:ext cx="7100888" cy="3714750"/>
          </a:xfrm>
        </p:spPr>
        <p:txBody>
          <a:bodyPr>
            <a:normAutofit/>
          </a:bodyPr>
          <a:lstStyle/>
          <a:p>
            <a:pPr marR="0">
              <a:lnSpc>
                <a:spcPct val="90000"/>
              </a:lnSpc>
            </a:pPr>
            <a:endParaRPr lang="fr-FR" sz="2200" smtClean="0"/>
          </a:p>
          <a:p>
            <a:pPr marR="0" algn="l">
              <a:lnSpc>
                <a:spcPct val="90000"/>
              </a:lnSpc>
            </a:pPr>
            <a:r>
              <a:rPr lang="fr-FR" sz="2200" smtClean="0">
                <a:solidFill>
                  <a:schemeClr val="bg1"/>
                </a:solidFill>
              </a:rPr>
              <a:t>Firewalls d'application (application level firewalls) </a:t>
            </a:r>
          </a:p>
          <a:p>
            <a:pPr marR="0" algn="l">
              <a:lnSpc>
                <a:spcPct val="90000"/>
              </a:lnSpc>
            </a:pPr>
            <a:endParaRPr lang="fr-FR" sz="2200" smtClean="0">
              <a:solidFill>
                <a:schemeClr val="bg1"/>
              </a:solidFill>
            </a:endParaRPr>
          </a:p>
          <a:p>
            <a:pPr marR="0" algn="l">
              <a:lnSpc>
                <a:spcPct val="90000"/>
              </a:lnSpc>
            </a:pPr>
            <a:r>
              <a:rPr lang="fr-FR" sz="2200" smtClean="0">
                <a:solidFill>
                  <a:schemeClr val="bg1"/>
                </a:solidFill>
              </a:rPr>
              <a:t>Il est réalisé par l’examen de ports de services – filtrage précis, telnet ou FTP par exemple - dits applicatifs. </a:t>
            </a:r>
          </a:p>
          <a:p>
            <a:pPr marR="0" algn="l">
              <a:lnSpc>
                <a:spcPct val="90000"/>
              </a:lnSpc>
            </a:pPr>
            <a:endParaRPr lang="fr-FR" sz="2200" smtClean="0">
              <a:solidFill>
                <a:schemeClr val="bg1"/>
              </a:solidFill>
            </a:endParaRPr>
          </a:p>
          <a:p>
            <a:pPr marR="0" algn="l">
              <a:lnSpc>
                <a:spcPct val="90000"/>
              </a:lnSpc>
            </a:pPr>
            <a:r>
              <a:rPr lang="fr-FR" sz="2200" smtClean="0">
                <a:solidFill>
                  <a:schemeClr val="bg1"/>
                </a:solidFill>
              </a:rPr>
              <a:t>Le firewall réalise  application par application, port par port. Il conserve le type de protocoles utilisés pour la connexion et le numéro dynamique de port attribué à l’utilisateur lors de la connexion à l’application.</a:t>
            </a:r>
          </a:p>
          <a:p>
            <a:pPr marR="0">
              <a:lnSpc>
                <a:spcPct val="90000"/>
              </a:lnSpc>
            </a:pPr>
            <a:endParaRPr lang="fr-FR" sz="220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14348" y="571480"/>
            <a:ext cx="7772400" cy="1470025"/>
          </a:xfrm>
        </p:spPr>
        <p:txBody>
          <a:bodyPr>
            <a:normAutofit fontScale="90000"/>
          </a:bodyPr>
          <a:lstStyle/>
          <a:p>
            <a:pPr algn="ctr" fontAlgn="auto">
              <a:spcAft>
                <a:spcPts val="0"/>
              </a:spcAft>
              <a:defRPr/>
            </a:pPr>
            <a:r>
              <a:rPr lang="fr-FR" dirty="0" smtClean="0">
                <a:solidFill>
                  <a:schemeClr val="tx1"/>
                </a:solidFill>
              </a:rPr>
              <a:t/>
            </a:r>
            <a:br>
              <a:rPr lang="fr-FR" dirty="0" smtClean="0">
                <a:solidFill>
                  <a:schemeClr val="tx1"/>
                </a:solidFill>
              </a:rPr>
            </a:br>
            <a:endParaRPr lang="fr-FR" dirty="0"/>
          </a:p>
        </p:txBody>
      </p:sp>
      <p:sp>
        <p:nvSpPr>
          <p:cNvPr id="3" name="Sous-titre 2"/>
          <p:cNvSpPr>
            <a:spLocks noGrp="1"/>
          </p:cNvSpPr>
          <p:nvPr>
            <p:ph type="subTitle" idx="1"/>
          </p:nvPr>
        </p:nvSpPr>
        <p:spPr>
          <a:xfrm>
            <a:off x="928688" y="2714625"/>
            <a:ext cx="7000875" cy="2714625"/>
          </a:xfrm>
        </p:spPr>
        <p:txBody>
          <a:bodyPr/>
          <a:lstStyle/>
          <a:p>
            <a:pPr marR="0" algn="ctr"/>
            <a:r>
              <a:rPr lang="fr-FR" sz="4400" b="1" smtClean="0">
                <a:solidFill>
                  <a:schemeClr val="bg1"/>
                </a:solidFill>
              </a:rPr>
              <a:t>INTERNET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nodeType="clickEffect">
                                  <p:stCondLst>
                                    <p:cond delay="0"/>
                                  </p:stCondLst>
                                  <p:childTnLst>
                                    <p:animRot by="21600000">
                                      <p:cBhvr>
                                        <p:cTn id="6" dur="2000" fill="hold"/>
                                        <p:tgtEl>
                                          <p:spTgt spid="3">
                                            <p:txEl>
                                              <p:pRg st="0" end="0"/>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857356" y="214290"/>
            <a:ext cx="6772268" cy="1000133"/>
          </a:xfrm>
        </p:spPr>
        <p:txBody>
          <a:bodyPr>
            <a:normAutofit fontScale="90000"/>
          </a:bodyPr>
          <a:lstStyle/>
          <a:p>
            <a:pPr algn="ctr" fontAlgn="auto">
              <a:spcAft>
                <a:spcPts val="0"/>
              </a:spcAft>
              <a:defRPr/>
            </a:pPr>
            <a:r>
              <a:rPr lang="fr-FR" sz="3200" dirty="0" smtClean="0">
                <a:solidFill>
                  <a:schemeClr val="tx1"/>
                </a:solidFill>
              </a:rPr>
              <a:t/>
            </a:r>
            <a:br>
              <a:rPr lang="fr-FR" sz="3200" dirty="0" smtClean="0">
                <a:solidFill>
                  <a:schemeClr val="tx1"/>
                </a:solidFill>
              </a:rPr>
            </a:br>
            <a:r>
              <a:rPr lang="fr-FR" sz="4000" dirty="0" smtClean="0">
                <a:solidFill>
                  <a:schemeClr val="tx1"/>
                </a:solidFill>
              </a:rPr>
              <a:t> </a:t>
            </a:r>
            <a:r>
              <a:rPr lang="fr-FR" sz="4000" dirty="0" smtClean="0">
                <a:solidFill>
                  <a:schemeClr val="bg1"/>
                </a:solidFill>
              </a:rPr>
              <a:t>FILTRAGE UTILISATEUR </a:t>
            </a:r>
            <a:endParaRPr lang="fr-FR" sz="4000" dirty="0">
              <a:solidFill>
                <a:schemeClr val="bg1"/>
              </a:solidFill>
            </a:endParaRPr>
          </a:p>
        </p:txBody>
      </p:sp>
      <p:sp>
        <p:nvSpPr>
          <p:cNvPr id="24579" name="Sous-titre 2"/>
          <p:cNvSpPr>
            <a:spLocks noGrp="1"/>
          </p:cNvSpPr>
          <p:nvPr>
            <p:ph type="subTitle" idx="1"/>
          </p:nvPr>
        </p:nvSpPr>
        <p:spPr>
          <a:xfrm>
            <a:off x="2286000" y="2071688"/>
            <a:ext cx="6357938" cy="3857625"/>
          </a:xfrm>
        </p:spPr>
        <p:txBody>
          <a:bodyPr/>
          <a:lstStyle/>
          <a:p>
            <a:pPr marR="0" algn="l"/>
            <a:r>
              <a:rPr lang="fr-FR" sz="2000" smtClean="0">
                <a:solidFill>
                  <a:schemeClr val="bg1"/>
                </a:solidFill>
              </a:rPr>
              <a:t>Firewalls de réseau (network level firewalls)</a:t>
            </a:r>
          </a:p>
          <a:p>
            <a:pPr marR="0" algn="l"/>
            <a:endParaRPr lang="fr-FR" sz="2000" smtClean="0">
              <a:solidFill>
                <a:schemeClr val="bg1"/>
              </a:solidFill>
            </a:endParaRPr>
          </a:p>
          <a:p>
            <a:pPr marR="0" algn="l"/>
            <a:r>
              <a:rPr lang="fr-FR" sz="2000" smtClean="0">
                <a:solidFill>
                  <a:schemeClr val="bg1"/>
                </a:solidFill>
              </a:rPr>
              <a:t>C’est une authentification sûre qui permet une protection au niveau de l’utilisateur.</a:t>
            </a:r>
          </a:p>
          <a:p>
            <a:pPr marR="0" algn="l"/>
            <a:r>
              <a:rPr lang="fr-FR" sz="2000" smtClean="0">
                <a:solidFill>
                  <a:schemeClr val="bg1"/>
                </a:solidFill>
              </a:rPr>
              <a:t> Ce filtrage permet d’autoriser ou de filtrer des plages horaires ou jours précis, sur certains sites particuliers définis sous forme IP ou DNS de l’internet.</a:t>
            </a:r>
          </a:p>
          <a:p>
            <a:pPr marR="0"/>
            <a:endParaRPr lang="fr-FR"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71604" y="642919"/>
            <a:ext cx="7129458" cy="714380"/>
          </a:xfrm>
        </p:spPr>
        <p:txBody>
          <a:bodyPr>
            <a:noAutofit/>
          </a:bodyPr>
          <a:lstStyle/>
          <a:p>
            <a:pPr algn="ctr" fontAlgn="auto">
              <a:spcAft>
                <a:spcPts val="0"/>
              </a:spcAft>
              <a:defRPr/>
            </a:pPr>
            <a:r>
              <a:rPr lang="fr-FR" sz="3600" dirty="0" smtClean="0">
                <a:solidFill>
                  <a:schemeClr val="bg1"/>
                </a:solidFill>
              </a:rPr>
              <a:t>COMBINAISON DE FIREWALLS</a:t>
            </a:r>
            <a:endParaRPr lang="fr-FR" sz="3600" dirty="0">
              <a:solidFill>
                <a:schemeClr val="bg1"/>
              </a:solidFill>
            </a:endParaRPr>
          </a:p>
        </p:txBody>
      </p:sp>
      <p:sp>
        <p:nvSpPr>
          <p:cNvPr id="25603" name="Sous-titre 2"/>
          <p:cNvSpPr>
            <a:spLocks noGrp="1"/>
          </p:cNvSpPr>
          <p:nvPr>
            <p:ph type="subTitle" idx="1"/>
          </p:nvPr>
        </p:nvSpPr>
        <p:spPr>
          <a:xfrm>
            <a:off x="1857375" y="2928938"/>
            <a:ext cx="6715125" cy="1285875"/>
          </a:xfrm>
        </p:spPr>
        <p:txBody>
          <a:bodyPr/>
          <a:lstStyle/>
          <a:p>
            <a:pPr marR="0" algn="l"/>
            <a:r>
              <a:rPr lang="fr-FR" smtClean="0">
                <a:solidFill>
                  <a:schemeClr val="bg1"/>
                </a:solidFill>
              </a:rPr>
              <a:t>Pour plus de sécurité, vous pouvez combiner ces deux types de Firewalls. </a:t>
            </a:r>
          </a:p>
          <a:p>
            <a:pPr marR="0"/>
            <a:endParaRPr lang="fr-FR"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00034" y="3143248"/>
            <a:ext cx="8029588" cy="1357322"/>
          </a:xfrm>
        </p:spPr>
        <p:txBody>
          <a:bodyPr>
            <a:normAutofit fontScale="90000"/>
          </a:bodyPr>
          <a:lstStyle/>
          <a:p>
            <a:pPr algn="ctr" fontAlgn="auto">
              <a:spcAft>
                <a:spcPts val="0"/>
              </a:spcAft>
              <a:defRPr/>
            </a:pPr>
            <a:r>
              <a:rPr lang="fr-FR" dirty="0" smtClean="0">
                <a:solidFill>
                  <a:schemeClr val="bg1"/>
                </a:solidFill>
              </a:rPr>
              <a:t>MERCI POUR VOTRE ATTENTION</a:t>
            </a:r>
            <a:endParaRPr lang="fr-FR" dirty="0">
              <a:solidFill>
                <a:schemeClr val="bg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857356" y="500042"/>
            <a:ext cx="6172200" cy="857256"/>
          </a:xfrm>
        </p:spPr>
        <p:txBody>
          <a:bodyPr/>
          <a:lstStyle/>
          <a:p>
            <a:pPr algn="ctr" fontAlgn="auto">
              <a:spcAft>
                <a:spcPts val="0"/>
              </a:spcAft>
              <a:defRPr/>
            </a:pPr>
            <a:r>
              <a:rPr lang="fr-FR" dirty="0" smtClean="0">
                <a:solidFill>
                  <a:schemeClr val="bg1"/>
                </a:solidFill>
              </a:rPr>
              <a:t>INTRODUCTION</a:t>
            </a:r>
            <a:r>
              <a:rPr lang="fr-FR" dirty="0" smtClean="0">
                <a:solidFill>
                  <a:schemeClr val="tx1"/>
                </a:solidFill>
              </a:rPr>
              <a:t> </a:t>
            </a:r>
            <a:endParaRPr lang="fr-FR" dirty="0"/>
          </a:p>
        </p:txBody>
      </p:sp>
      <p:sp>
        <p:nvSpPr>
          <p:cNvPr id="7171" name="Sous-titre 2"/>
          <p:cNvSpPr>
            <a:spLocks noGrp="1"/>
          </p:cNvSpPr>
          <p:nvPr>
            <p:ph type="subTitle" idx="1"/>
          </p:nvPr>
        </p:nvSpPr>
        <p:spPr>
          <a:xfrm>
            <a:off x="928688" y="2071688"/>
            <a:ext cx="7786687" cy="3714750"/>
          </a:xfrm>
        </p:spPr>
        <p:txBody>
          <a:bodyPr/>
          <a:lstStyle/>
          <a:p>
            <a:pPr marR="0" algn="l"/>
            <a:r>
              <a:rPr lang="fr-FR" smtClean="0">
                <a:solidFill>
                  <a:schemeClr val="bg1"/>
                </a:solidFill>
              </a:rPr>
              <a:t> Le mot internet  vient de la contraction des mots anglais  «interconnection network » c'est-à-dire interconnexion des  réseaux. </a:t>
            </a:r>
          </a:p>
          <a:p>
            <a:pPr marR="0" algn="l"/>
            <a:r>
              <a:rPr lang="fr-FR" smtClean="0">
                <a:solidFill>
                  <a:schemeClr val="bg1"/>
                </a:solidFill>
              </a:rPr>
              <a:t>Cette interconnexion entre les réseaux du monde, permet aux utilisateurs connectés  de communiquer et  d’échanger des informations et des données (image, voix, vidéo, base de données, page web,…).</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685800" y="381000"/>
            <a:ext cx="7772400" cy="1190612"/>
          </a:xfrm>
        </p:spPr>
        <p:txBody>
          <a:bodyPr/>
          <a:lstStyle/>
          <a:p>
            <a:pPr algn="ctr" fontAlgn="auto">
              <a:spcAft>
                <a:spcPts val="0"/>
              </a:spcAft>
              <a:defRPr/>
            </a:pPr>
            <a:r>
              <a:rPr lang="fr-FR" dirty="0" smtClean="0">
                <a:solidFill>
                  <a:schemeClr val="bg1"/>
                </a:solidFill>
              </a:rPr>
              <a:t>DEFINITION DU RESEAU</a:t>
            </a:r>
            <a:endParaRPr lang="fr-FR" dirty="0">
              <a:solidFill>
                <a:schemeClr val="bg1"/>
              </a:solidFill>
            </a:endParaRPr>
          </a:p>
        </p:txBody>
      </p:sp>
      <p:sp>
        <p:nvSpPr>
          <p:cNvPr id="8195" name="Sous-titre 1"/>
          <p:cNvSpPr>
            <a:spLocks noGrp="1"/>
          </p:cNvSpPr>
          <p:nvPr>
            <p:ph type="subTitle" idx="1"/>
          </p:nvPr>
        </p:nvSpPr>
        <p:spPr>
          <a:xfrm>
            <a:off x="1071563" y="2143125"/>
            <a:ext cx="7572375" cy="3786188"/>
          </a:xfrm>
        </p:spPr>
        <p:txBody>
          <a:bodyPr/>
          <a:lstStyle/>
          <a:p>
            <a:pPr marR="0" algn="l"/>
            <a:r>
              <a:rPr lang="fr-FR" smtClean="0">
                <a:solidFill>
                  <a:schemeClr val="bg1"/>
                </a:solidFill>
              </a:rPr>
              <a:t>Un réseau (network) est une collection d’ordinateurs et périphériques connectés les uns aux autres afin de partager des ressources. (deux ordinateurs connectés constituent déjà un réseau).</a:t>
            </a:r>
          </a:p>
          <a:p>
            <a:pPr marR="0" algn="l"/>
            <a:r>
              <a:rPr lang="fr-FR" u="sng" smtClean="0">
                <a:solidFill>
                  <a:schemeClr val="bg1"/>
                </a:solidFill>
              </a:rPr>
              <a:t>Exemples de réseaux</a:t>
            </a:r>
            <a:r>
              <a:rPr lang="fr-FR" smtClean="0">
                <a:solidFill>
                  <a:schemeClr val="bg1"/>
                </a:solidFill>
              </a:rPr>
              <a:t> :</a:t>
            </a:r>
          </a:p>
          <a:p>
            <a:pPr marR="0"/>
            <a:endParaRPr lang="fr-FR" smtClean="0"/>
          </a:p>
        </p:txBody>
      </p:sp>
      <p:graphicFrame>
        <p:nvGraphicFramePr>
          <p:cNvPr id="4" name="Tableau 3"/>
          <p:cNvGraphicFramePr>
            <a:graphicFrameLocks noGrp="1"/>
          </p:cNvGraphicFramePr>
          <p:nvPr/>
        </p:nvGraphicFramePr>
        <p:xfrm>
          <a:off x="1571625" y="5143500"/>
          <a:ext cx="6381752" cy="1010920"/>
        </p:xfrm>
        <a:graphic>
          <a:graphicData uri="http://schemas.openxmlformats.org/drawingml/2006/table">
            <a:tbl>
              <a:tblPr firstRow="1" bandRow="1">
                <a:tableStyleId>{5C22544A-7EE6-4342-B048-85BDC9FD1C3A}</a:tableStyleId>
              </a:tblPr>
              <a:tblGrid>
                <a:gridCol w="3290614"/>
                <a:gridCol w="3091138"/>
              </a:tblGrid>
              <a:tr h="370840">
                <a:tc>
                  <a:txBody>
                    <a:bodyPr/>
                    <a:lstStyle/>
                    <a:p>
                      <a:r>
                        <a:rPr lang="fr-FR" cap="none" dirty="0" smtClean="0">
                          <a:solidFill>
                            <a:schemeClr val="bg1"/>
                          </a:solidFill>
                        </a:rPr>
                        <a:t>Réseau téléphonique</a:t>
                      </a:r>
                      <a:endParaRPr lang="fr-FR" dirty="0">
                        <a:solidFill>
                          <a:schemeClr val="bg1"/>
                        </a:solidFill>
                      </a:endParaRPr>
                    </a:p>
                  </a:txBody>
                  <a:tcPr/>
                </a:tc>
                <a:tc>
                  <a:txBody>
                    <a:bodyPr/>
                    <a:lstStyle/>
                    <a:p>
                      <a:r>
                        <a:rPr lang="fr-FR" cap="none" dirty="0" smtClean="0">
                          <a:solidFill>
                            <a:schemeClr val="bg1"/>
                          </a:solidFill>
                        </a:rPr>
                        <a:t>Réseaux des neurones</a:t>
                      </a:r>
                      <a:endParaRPr lang="fr-FR" dirty="0">
                        <a:solidFill>
                          <a:schemeClr val="bg1"/>
                        </a:solidFill>
                      </a:endParaRPr>
                    </a:p>
                  </a:txBody>
                  <a:tcPr/>
                </a:tc>
              </a:tr>
              <a:tr h="370840">
                <a:tc>
                  <a:txBody>
                    <a:bodyPr/>
                    <a:lstStyle/>
                    <a:p>
                      <a:r>
                        <a:rPr lang="fr-FR" cap="none" dirty="0" smtClean="0">
                          <a:solidFill>
                            <a:schemeClr val="bg1"/>
                          </a:solidFill>
                        </a:rPr>
                        <a:t>circuler la voix entre plusieurs postes téléphoniques.</a:t>
                      </a:r>
                      <a:endParaRPr lang="fr-FR" dirty="0">
                        <a:solidFill>
                          <a:schemeClr val="bg1"/>
                        </a:solidFill>
                      </a:endParaRPr>
                    </a:p>
                  </a:txBody>
                  <a:tcPr/>
                </a:tc>
                <a:tc>
                  <a:txBody>
                    <a:bodyPr/>
                    <a:lstStyle/>
                    <a:p>
                      <a:r>
                        <a:rPr lang="fr-FR" cap="none" dirty="0" smtClean="0">
                          <a:solidFill>
                            <a:schemeClr val="bg1"/>
                          </a:solidFill>
                        </a:rPr>
                        <a:t>ensembles de cellules interconnectés entres elles.</a:t>
                      </a:r>
                      <a:endParaRPr lang="fr-FR" dirty="0">
                        <a:solidFill>
                          <a:schemeClr val="bg1"/>
                        </a:solidFill>
                      </a:endParaRPr>
                    </a:p>
                  </a:txBody>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85720" y="428604"/>
            <a:ext cx="8572560" cy="1357323"/>
          </a:xfrm>
        </p:spPr>
        <p:txBody>
          <a:bodyPr>
            <a:normAutofit fontScale="90000"/>
          </a:bodyPr>
          <a:lstStyle/>
          <a:p>
            <a:pPr algn="ctr" fontAlgn="auto">
              <a:spcAft>
                <a:spcPts val="0"/>
              </a:spcAft>
              <a:defRPr/>
            </a:pPr>
            <a:r>
              <a:rPr lang="fr-FR" sz="4000" dirty="0" smtClean="0">
                <a:solidFill>
                  <a:schemeClr val="tx1"/>
                </a:solidFill>
              </a:rPr>
              <a:t/>
            </a:r>
            <a:br>
              <a:rPr lang="fr-FR" sz="4000" dirty="0" smtClean="0">
                <a:solidFill>
                  <a:schemeClr val="tx1"/>
                </a:solidFill>
              </a:rPr>
            </a:br>
            <a:r>
              <a:rPr lang="fr-FR" sz="4000" dirty="0" smtClean="0">
                <a:solidFill>
                  <a:schemeClr val="tx1"/>
                </a:solidFill>
              </a:rPr>
              <a:t/>
            </a:r>
            <a:br>
              <a:rPr lang="fr-FR" sz="4000" dirty="0" smtClean="0">
                <a:solidFill>
                  <a:schemeClr val="tx1"/>
                </a:solidFill>
              </a:rPr>
            </a:br>
            <a:r>
              <a:rPr lang="fr-FR" sz="4000" dirty="0" smtClean="0">
                <a:solidFill>
                  <a:schemeClr val="tx1"/>
                </a:solidFill>
              </a:rPr>
              <a:t/>
            </a:r>
            <a:br>
              <a:rPr lang="fr-FR" sz="4000" dirty="0" smtClean="0">
                <a:solidFill>
                  <a:schemeClr val="tx1"/>
                </a:solidFill>
              </a:rPr>
            </a:br>
            <a:r>
              <a:rPr lang="fr-FR" dirty="0" smtClean="0">
                <a:solidFill>
                  <a:schemeClr val="bg1"/>
                </a:solidFill>
              </a:rPr>
              <a:t>Configuration matérielle </a:t>
            </a:r>
            <a:br>
              <a:rPr lang="fr-FR" dirty="0" smtClean="0">
                <a:solidFill>
                  <a:schemeClr val="bg1"/>
                </a:solidFill>
              </a:rPr>
            </a:br>
            <a:r>
              <a:rPr lang="fr-FR" dirty="0" smtClean="0">
                <a:solidFill>
                  <a:schemeClr val="bg1"/>
                </a:solidFill>
              </a:rPr>
              <a:t>de réseau</a:t>
            </a:r>
            <a:endParaRPr lang="fr-FR" dirty="0">
              <a:solidFill>
                <a:schemeClr val="bg1"/>
              </a:solidFill>
            </a:endParaRPr>
          </a:p>
        </p:txBody>
      </p:sp>
      <p:sp>
        <p:nvSpPr>
          <p:cNvPr id="9219" name="Sous-titre 2"/>
          <p:cNvSpPr>
            <a:spLocks noGrp="1"/>
          </p:cNvSpPr>
          <p:nvPr>
            <p:ph type="subTitle" idx="1"/>
          </p:nvPr>
        </p:nvSpPr>
        <p:spPr>
          <a:xfrm>
            <a:off x="1428750" y="2286000"/>
            <a:ext cx="7186613" cy="3500438"/>
          </a:xfrm>
        </p:spPr>
        <p:txBody>
          <a:bodyPr/>
          <a:lstStyle/>
          <a:p>
            <a:pPr marR="0" algn="l"/>
            <a:r>
              <a:rPr lang="fr-FR" smtClean="0">
                <a:solidFill>
                  <a:schemeClr val="bg1"/>
                </a:solidFill>
              </a:rPr>
              <a:t>Un ordinateur relie des ordinateurs et des périphériques tels que les unités de stockage ou des imprimantes à l’aide d’un support de transmission par câble :</a:t>
            </a:r>
          </a:p>
          <a:p>
            <a:pPr marR="0" algn="l"/>
            <a:endParaRPr lang="fr-FR" smtClean="0">
              <a:solidFill>
                <a:schemeClr val="bg1"/>
              </a:solidFill>
            </a:endParaRPr>
          </a:p>
          <a:p>
            <a:pPr lvl="1" algn="l">
              <a:buFont typeface="Wingdings" pitchFamily="2" charset="2"/>
              <a:buChar char="ü"/>
            </a:pPr>
            <a:r>
              <a:rPr lang="fr-FR" smtClean="0">
                <a:solidFill>
                  <a:schemeClr val="bg1"/>
                </a:solidFill>
              </a:rPr>
              <a:t> coaxial, </a:t>
            </a:r>
          </a:p>
          <a:p>
            <a:pPr lvl="1" algn="l">
              <a:buFont typeface="Wingdings" pitchFamily="2" charset="2"/>
              <a:buChar char="ü"/>
            </a:pPr>
            <a:r>
              <a:rPr lang="fr-FR" smtClean="0">
                <a:solidFill>
                  <a:schemeClr val="bg1"/>
                </a:solidFill>
              </a:rPr>
              <a:t> pair </a:t>
            </a:r>
          </a:p>
          <a:p>
            <a:pPr lvl="1" algn="l">
              <a:buFont typeface="Wingdings" pitchFamily="2" charset="2"/>
              <a:buChar char="ü"/>
            </a:pPr>
            <a:r>
              <a:rPr lang="fr-FR" smtClean="0">
                <a:solidFill>
                  <a:schemeClr val="bg1"/>
                </a:solidFill>
              </a:rPr>
              <a:t> Torsadé…</a:t>
            </a:r>
          </a:p>
          <a:p>
            <a:pPr marR="0"/>
            <a:endParaRPr lang="fr-FR"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00034" y="285728"/>
            <a:ext cx="7958150" cy="1143008"/>
          </a:xfrm>
        </p:spPr>
        <p:txBody>
          <a:bodyPr>
            <a:normAutofit fontScale="90000"/>
          </a:bodyPr>
          <a:lstStyle/>
          <a:p>
            <a:pPr algn="ctr" fontAlgn="auto">
              <a:spcAft>
                <a:spcPts val="0"/>
              </a:spcAft>
              <a:defRPr/>
            </a:pPr>
            <a:r>
              <a:rPr lang="fr-FR" dirty="0" smtClean="0">
                <a:solidFill>
                  <a:schemeClr val="tx1"/>
                </a:solidFill>
              </a:rPr>
              <a:t/>
            </a:r>
            <a:br>
              <a:rPr lang="fr-FR" dirty="0" smtClean="0">
                <a:solidFill>
                  <a:schemeClr val="tx1"/>
                </a:solidFill>
              </a:rPr>
            </a:br>
            <a:r>
              <a:rPr lang="fr-FR" dirty="0" smtClean="0">
                <a:solidFill>
                  <a:schemeClr val="bg1"/>
                </a:solidFill>
              </a:rPr>
              <a:t> </a:t>
            </a:r>
            <a:r>
              <a:rPr lang="fr-FR" sz="4000" dirty="0" smtClean="0">
                <a:solidFill>
                  <a:schemeClr val="bg1"/>
                </a:solidFill>
              </a:rPr>
              <a:t>CRÉER UN RÉSEAU LOCAL </a:t>
            </a:r>
            <a:br>
              <a:rPr lang="fr-FR" sz="4000" dirty="0" smtClean="0">
                <a:solidFill>
                  <a:schemeClr val="bg1"/>
                </a:solidFill>
              </a:rPr>
            </a:br>
            <a:r>
              <a:rPr lang="fr-FR" sz="4000" dirty="0" smtClean="0">
                <a:solidFill>
                  <a:schemeClr val="bg1"/>
                </a:solidFill>
              </a:rPr>
              <a:t>EN RJ45 </a:t>
            </a:r>
            <a:endParaRPr lang="fr-FR" sz="4000" dirty="0">
              <a:solidFill>
                <a:schemeClr val="bg1"/>
              </a:solidFill>
            </a:endParaRPr>
          </a:p>
        </p:txBody>
      </p:sp>
      <p:sp>
        <p:nvSpPr>
          <p:cNvPr id="3" name="Sous-titre 2"/>
          <p:cNvSpPr>
            <a:spLocks noGrp="1"/>
          </p:cNvSpPr>
          <p:nvPr>
            <p:ph type="subTitle" idx="1"/>
          </p:nvPr>
        </p:nvSpPr>
        <p:spPr>
          <a:xfrm>
            <a:off x="2286000" y="2000250"/>
            <a:ext cx="6172200" cy="3929063"/>
          </a:xfrm>
        </p:spPr>
        <p:txBody>
          <a:bodyPr>
            <a:normAutofit/>
          </a:bodyPr>
          <a:lstStyle/>
          <a:p>
            <a:pPr marR="0" algn="l">
              <a:lnSpc>
                <a:spcPct val="90000"/>
              </a:lnSpc>
              <a:buFont typeface="Wingdings" pitchFamily="2" charset="2"/>
              <a:buChar char="Ø"/>
            </a:pPr>
            <a:r>
              <a:rPr lang="fr-FR" smtClean="0">
                <a:solidFill>
                  <a:schemeClr val="bg1"/>
                </a:solidFill>
              </a:rPr>
              <a:t> Plusieurs ordinateurs avec différents systèmes d'exploitation qui peuvent fonctionner sur le même réseau</a:t>
            </a:r>
          </a:p>
          <a:p>
            <a:pPr marR="0" algn="l">
              <a:lnSpc>
                <a:spcPct val="90000"/>
              </a:lnSpc>
              <a:buFont typeface="Wingdings" pitchFamily="2" charset="2"/>
              <a:buChar char="Ø"/>
            </a:pPr>
            <a:r>
              <a:rPr lang="fr-FR" smtClean="0">
                <a:solidFill>
                  <a:schemeClr val="bg1"/>
                </a:solidFill>
              </a:rPr>
              <a:t> Des cartes éthernet compatibles NE2000, sur port PCI ou ISA (avec sortie RJ45) </a:t>
            </a:r>
          </a:p>
          <a:p>
            <a:pPr marR="0" algn="l">
              <a:lnSpc>
                <a:spcPct val="90000"/>
              </a:lnSpc>
              <a:buFont typeface="Wingdings" pitchFamily="2" charset="2"/>
              <a:buChar char="Ø"/>
            </a:pPr>
            <a:r>
              <a:rPr lang="fr-FR" smtClean="0">
                <a:solidFill>
                  <a:schemeClr val="bg1"/>
                </a:solidFill>
              </a:rPr>
              <a:t> Des câbles RJ45 </a:t>
            </a:r>
          </a:p>
          <a:p>
            <a:pPr marR="0" algn="l">
              <a:lnSpc>
                <a:spcPct val="90000"/>
              </a:lnSpc>
              <a:buFont typeface="Wingdings" pitchFamily="2" charset="2"/>
              <a:buChar char="Ø"/>
            </a:pPr>
            <a:r>
              <a:rPr lang="fr-FR" smtClean="0">
                <a:solidFill>
                  <a:schemeClr val="bg1"/>
                </a:solidFill>
              </a:rPr>
              <a:t> Un HUB ou switch, (boîtier auquel se connectent les câbles RJ45 provenant des différents ordinateurs du réseau).</a:t>
            </a:r>
          </a:p>
          <a:p>
            <a:pPr marR="0">
              <a:lnSpc>
                <a:spcPct val="90000"/>
              </a:lnSpc>
            </a:pPr>
            <a:endParaRPr lang="fr-FR"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rj45"/>
          <p:cNvPicPr>
            <a:picLocks noChangeAspect="1" noChangeArrowheads="1"/>
          </p:cNvPicPr>
          <p:nvPr/>
        </p:nvPicPr>
        <p:blipFill>
          <a:blip r:embed="rId3" cstate="print"/>
          <a:srcRect/>
          <a:stretch>
            <a:fillRect/>
          </a:stretch>
        </p:blipFill>
        <p:spPr bwMode="auto">
          <a:xfrm>
            <a:off x="1214438" y="1357313"/>
            <a:ext cx="2286000" cy="1643062"/>
          </a:xfrm>
          <a:prstGeom prst="rect">
            <a:avLst/>
          </a:prstGeom>
          <a:noFill/>
          <a:ln w="9525">
            <a:noFill/>
            <a:miter lim="800000"/>
            <a:headEnd/>
            <a:tailEnd/>
          </a:ln>
        </p:spPr>
      </p:pic>
      <p:pic>
        <p:nvPicPr>
          <p:cNvPr id="11267" name="Picture 3" descr="cable_rj45"/>
          <p:cNvPicPr>
            <a:picLocks noChangeAspect="1" noChangeArrowheads="1"/>
          </p:cNvPicPr>
          <p:nvPr/>
        </p:nvPicPr>
        <p:blipFill>
          <a:blip r:embed="rId4" cstate="print"/>
          <a:srcRect/>
          <a:stretch>
            <a:fillRect/>
          </a:stretch>
        </p:blipFill>
        <p:spPr bwMode="auto">
          <a:xfrm>
            <a:off x="5286375" y="1571625"/>
            <a:ext cx="1776413" cy="1357313"/>
          </a:xfrm>
          <a:prstGeom prst="rect">
            <a:avLst/>
          </a:prstGeom>
          <a:noFill/>
          <a:ln w="9525">
            <a:noFill/>
            <a:miter lim="800000"/>
            <a:headEnd/>
            <a:tailEnd/>
          </a:ln>
        </p:spPr>
      </p:pic>
      <p:pic>
        <p:nvPicPr>
          <p:cNvPr id="11268" name="Picture 4" descr="hub"/>
          <p:cNvPicPr>
            <a:picLocks noChangeAspect="1" noChangeArrowheads="1"/>
          </p:cNvPicPr>
          <p:nvPr/>
        </p:nvPicPr>
        <p:blipFill>
          <a:blip r:embed="rId5" cstate="print"/>
          <a:srcRect/>
          <a:stretch>
            <a:fillRect/>
          </a:stretch>
        </p:blipFill>
        <p:spPr bwMode="auto">
          <a:xfrm>
            <a:off x="1214438" y="3929063"/>
            <a:ext cx="1785937" cy="1643062"/>
          </a:xfrm>
          <a:prstGeom prst="rect">
            <a:avLst/>
          </a:prstGeom>
          <a:noFill/>
          <a:ln w="9525">
            <a:noFill/>
            <a:miter lim="800000"/>
            <a:headEnd/>
            <a:tailEnd/>
          </a:ln>
        </p:spPr>
      </p:pic>
      <p:pic>
        <p:nvPicPr>
          <p:cNvPr id="11269" name="Picture 5" descr="switch"/>
          <p:cNvPicPr>
            <a:picLocks noChangeAspect="1" noChangeArrowheads="1"/>
          </p:cNvPicPr>
          <p:nvPr/>
        </p:nvPicPr>
        <p:blipFill>
          <a:blip r:embed="rId6" cstate="print"/>
          <a:srcRect/>
          <a:stretch>
            <a:fillRect/>
          </a:stretch>
        </p:blipFill>
        <p:spPr bwMode="auto">
          <a:xfrm>
            <a:off x="4714875" y="4143375"/>
            <a:ext cx="2071688" cy="1143000"/>
          </a:xfrm>
          <a:prstGeom prst="rect">
            <a:avLst/>
          </a:prstGeom>
          <a:noFill/>
          <a:ln w="9525">
            <a:noFill/>
            <a:miter lim="800000"/>
            <a:headEnd/>
            <a:tailEnd/>
          </a:ln>
        </p:spPr>
      </p:pic>
      <p:sp>
        <p:nvSpPr>
          <p:cNvPr id="11270" name="ZoneTexte 10"/>
          <p:cNvSpPr txBox="1">
            <a:spLocks noChangeArrowheads="1"/>
          </p:cNvSpPr>
          <p:nvPr/>
        </p:nvSpPr>
        <p:spPr bwMode="auto">
          <a:xfrm>
            <a:off x="1428750" y="1357313"/>
            <a:ext cx="785813" cy="369887"/>
          </a:xfrm>
          <a:prstGeom prst="rect">
            <a:avLst/>
          </a:prstGeom>
          <a:noFill/>
          <a:ln w="9525">
            <a:noFill/>
            <a:miter lim="800000"/>
            <a:headEnd/>
            <a:tailEnd/>
          </a:ln>
        </p:spPr>
        <p:txBody>
          <a:bodyPr>
            <a:spAutoFit/>
          </a:bodyPr>
          <a:lstStyle/>
          <a:p>
            <a:r>
              <a:rPr lang="fr-FR">
                <a:latin typeface="Constantia" pitchFamily="18" charset="0"/>
              </a:rPr>
              <a:t>RJ45 </a:t>
            </a:r>
          </a:p>
        </p:txBody>
      </p:sp>
      <p:sp>
        <p:nvSpPr>
          <p:cNvPr id="11271" name="ZoneTexte 11"/>
          <p:cNvSpPr txBox="1">
            <a:spLocks noChangeArrowheads="1"/>
          </p:cNvSpPr>
          <p:nvPr/>
        </p:nvSpPr>
        <p:spPr bwMode="auto">
          <a:xfrm>
            <a:off x="6429375" y="1357313"/>
            <a:ext cx="1500188" cy="369887"/>
          </a:xfrm>
          <a:prstGeom prst="rect">
            <a:avLst/>
          </a:prstGeom>
          <a:noFill/>
          <a:ln w="9525">
            <a:noFill/>
            <a:miter lim="800000"/>
            <a:headEnd/>
            <a:tailEnd/>
          </a:ln>
        </p:spPr>
        <p:txBody>
          <a:bodyPr>
            <a:spAutoFit/>
          </a:bodyPr>
          <a:lstStyle/>
          <a:p>
            <a:r>
              <a:rPr lang="fr-FR">
                <a:latin typeface="Constantia" pitchFamily="18" charset="0"/>
              </a:rPr>
              <a:t>Câble RJ 45</a:t>
            </a:r>
          </a:p>
        </p:txBody>
      </p:sp>
      <p:sp>
        <p:nvSpPr>
          <p:cNvPr id="11272" name="ZoneTexte 12"/>
          <p:cNvSpPr txBox="1">
            <a:spLocks noChangeArrowheads="1"/>
          </p:cNvSpPr>
          <p:nvPr/>
        </p:nvSpPr>
        <p:spPr bwMode="auto">
          <a:xfrm>
            <a:off x="1285875" y="5286375"/>
            <a:ext cx="714375" cy="369888"/>
          </a:xfrm>
          <a:prstGeom prst="rect">
            <a:avLst/>
          </a:prstGeom>
          <a:noFill/>
          <a:ln w="9525">
            <a:noFill/>
            <a:miter lim="800000"/>
            <a:headEnd/>
            <a:tailEnd/>
          </a:ln>
        </p:spPr>
        <p:txBody>
          <a:bodyPr>
            <a:spAutoFit/>
          </a:bodyPr>
          <a:lstStyle/>
          <a:p>
            <a:r>
              <a:rPr lang="fr-FR">
                <a:latin typeface="Constantia" pitchFamily="18" charset="0"/>
              </a:rPr>
              <a:t>Hub</a:t>
            </a:r>
          </a:p>
        </p:txBody>
      </p:sp>
      <p:sp>
        <p:nvSpPr>
          <p:cNvPr id="11273" name="ZoneTexte 13"/>
          <p:cNvSpPr txBox="1">
            <a:spLocks noChangeArrowheads="1"/>
          </p:cNvSpPr>
          <p:nvPr/>
        </p:nvSpPr>
        <p:spPr bwMode="auto">
          <a:xfrm>
            <a:off x="6858000" y="4857750"/>
            <a:ext cx="1357313" cy="369888"/>
          </a:xfrm>
          <a:prstGeom prst="rect">
            <a:avLst/>
          </a:prstGeom>
          <a:noFill/>
          <a:ln w="9525">
            <a:noFill/>
            <a:miter lim="800000"/>
            <a:headEnd/>
            <a:tailEnd/>
          </a:ln>
        </p:spPr>
        <p:txBody>
          <a:bodyPr>
            <a:spAutoFit/>
          </a:bodyPr>
          <a:lstStyle/>
          <a:p>
            <a:r>
              <a:rPr lang="fr-FR">
                <a:latin typeface="Constantia" pitchFamily="18" charset="0"/>
              </a:rPr>
              <a:t>Switch</a:t>
            </a:r>
          </a:p>
        </p:txBody>
      </p:sp>
      <p:sp>
        <p:nvSpPr>
          <p:cNvPr id="11274" name="ZoneTexte 14"/>
          <p:cNvSpPr txBox="1">
            <a:spLocks noChangeArrowheads="1"/>
          </p:cNvSpPr>
          <p:nvPr/>
        </p:nvSpPr>
        <p:spPr bwMode="auto">
          <a:xfrm>
            <a:off x="2857500" y="214313"/>
            <a:ext cx="3286125" cy="369887"/>
          </a:xfrm>
          <a:prstGeom prst="rect">
            <a:avLst/>
          </a:prstGeom>
          <a:noFill/>
          <a:ln w="9525">
            <a:noFill/>
            <a:miter lim="800000"/>
            <a:headEnd/>
            <a:tailEnd/>
          </a:ln>
        </p:spPr>
        <p:txBody>
          <a:bodyPr>
            <a:spAutoFit/>
          </a:bodyPr>
          <a:lstStyle/>
          <a:p>
            <a:pPr algn="ctr"/>
            <a:r>
              <a:rPr lang="fr-FR" b="1">
                <a:latin typeface="Constantia" pitchFamily="18" charset="0"/>
              </a:rPr>
              <a:t>COMPOSANTS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42910" y="428604"/>
            <a:ext cx="7772400" cy="1470025"/>
          </a:xfrm>
        </p:spPr>
        <p:txBody>
          <a:bodyPr/>
          <a:lstStyle/>
          <a:p>
            <a:pPr algn="ctr" fontAlgn="auto">
              <a:spcAft>
                <a:spcPts val="0"/>
              </a:spcAft>
              <a:defRPr/>
            </a:pPr>
            <a:r>
              <a:rPr lang="fr-FR" sz="4000" dirty="0" smtClean="0">
                <a:solidFill>
                  <a:schemeClr val="bg1"/>
                </a:solidFill>
              </a:rPr>
              <a:t>CLASSIFICATION DES RÉSEAUX</a:t>
            </a:r>
            <a:r>
              <a:rPr lang="fr-FR" dirty="0" smtClean="0"/>
              <a:t/>
            </a:r>
            <a:br>
              <a:rPr lang="fr-FR" dirty="0" smtClean="0"/>
            </a:br>
            <a:endParaRPr lang="fr-FR" dirty="0"/>
          </a:p>
        </p:txBody>
      </p:sp>
      <p:sp>
        <p:nvSpPr>
          <p:cNvPr id="3" name="Sous-titre 2"/>
          <p:cNvSpPr>
            <a:spLocks noGrp="1"/>
          </p:cNvSpPr>
          <p:nvPr>
            <p:ph type="subTitle" idx="1"/>
          </p:nvPr>
        </p:nvSpPr>
        <p:spPr>
          <a:xfrm>
            <a:off x="1214438" y="1857375"/>
            <a:ext cx="7400925" cy="4286250"/>
          </a:xfrm>
        </p:spPr>
        <p:txBody>
          <a:bodyPr>
            <a:normAutofit/>
          </a:bodyPr>
          <a:lstStyle/>
          <a:p>
            <a:pPr marR="0" algn="l">
              <a:lnSpc>
                <a:spcPct val="80000"/>
              </a:lnSpc>
            </a:pPr>
            <a:r>
              <a:rPr lang="fr-FR" sz="2200" smtClean="0">
                <a:solidFill>
                  <a:schemeClr val="bg1"/>
                </a:solidFill>
              </a:rPr>
              <a:t>Les réseaux informatiques peuvent être classés selon plusieurs critères, par exemple la distance entre des entités communicantes.</a:t>
            </a:r>
          </a:p>
          <a:p>
            <a:pPr marR="0" algn="l">
              <a:lnSpc>
                <a:spcPct val="80000"/>
              </a:lnSpc>
            </a:pPr>
            <a:r>
              <a:rPr lang="fr-FR" sz="2200" smtClean="0">
                <a:solidFill>
                  <a:schemeClr val="bg1"/>
                </a:solidFill>
              </a:rPr>
              <a:t>On distingue :</a:t>
            </a:r>
          </a:p>
          <a:p>
            <a:pPr marR="0" algn="l">
              <a:lnSpc>
                <a:spcPct val="80000"/>
              </a:lnSpc>
            </a:pPr>
            <a:r>
              <a:rPr lang="fr-FR" sz="2200" smtClean="0">
                <a:solidFill>
                  <a:schemeClr val="bg1"/>
                </a:solidFill>
              </a:rPr>
              <a:t>LAN (local area network) :	réseau local de taille réduite.</a:t>
            </a:r>
          </a:p>
          <a:p>
            <a:pPr marR="0" algn="l">
              <a:lnSpc>
                <a:spcPct val="80000"/>
              </a:lnSpc>
            </a:pPr>
            <a:r>
              <a:rPr lang="fr-FR" sz="2200" smtClean="0">
                <a:solidFill>
                  <a:schemeClr val="bg1"/>
                </a:solidFill>
              </a:rPr>
              <a:t>Dans les années 80, la méthode de câblage la plus courante limitait le nombre d’utilisateurs à une trentaine et la longueur de câble à 200m. Ce type de réseau pouvait tenir dans les locaux d’une petite entreprise.</a:t>
            </a:r>
          </a:p>
          <a:p>
            <a:pPr marR="0" algn="l">
              <a:lnSpc>
                <a:spcPct val="80000"/>
              </a:lnSpc>
            </a:pPr>
            <a:r>
              <a:rPr lang="fr-FR" sz="2200" smtClean="0">
                <a:solidFill>
                  <a:schemeClr val="bg1"/>
                </a:solidFill>
              </a:rPr>
              <a:t>MAN (metropolitain area network) ou réseau métropolitain à l’échelle d’une ville.</a:t>
            </a:r>
          </a:p>
          <a:p>
            <a:pPr marR="0" algn="l">
              <a:lnSpc>
                <a:spcPct val="80000"/>
              </a:lnSpc>
            </a:pPr>
            <a:r>
              <a:rPr lang="fr-FR" sz="2200" smtClean="0">
                <a:solidFill>
                  <a:schemeClr val="bg1"/>
                </a:solidFill>
              </a:rPr>
              <a:t>WAN (wide area network) ou RLE (réseau longue distance), réseaux destinés à transporter les données à l’échelle d’un pays.</a:t>
            </a:r>
          </a:p>
          <a:p>
            <a:pPr marR="0">
              <a:lnSpc>
                <a:spcPct val="80000"/>
              </a:lnSpc>
            </a:pPr>
            <a:endParaRPr lang="fr-FR" sz="220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14348" y="500042"/>
            <a:ext cx="7772400" cy="1470025"/>
          </a:xfrm>
        </p:spPr>
        <p:txBody>
          <a:bodyPr>
            <a:normAutofit fontScale="90000"/>
          </a:bodyPr>
          <a:lstStyle/>
          <a:p>
            <a:pPr algn="ctr" fontAlgn="auto">
              <a:spcAft>
                <a:spcPts val="0"/>
              </a:spcAft>
              <a:defRPr/>
            </a:pPr>
            <a:r>
              <a:rPr lang="fr-FR" dirty="0" smtClean="0">
                <a:solidFill>
                  <a:schemeClr val="bg1"/>
                </a:solidFill>
              </a:rPr>
              <a:t>RÉSEAU LOCAL</a:t>
            </a:r>
            <a:r>
              <a:rPr lang="fr-FR" sz="4000" dirty="0" smtClean="0"/>
              <a:t/>
            </a:r>
            <a:br>
              <a:rPr lang="fr-FR" sz="4000" dirty="0" smtClean="0"/>
            </a:br>
            <a:endParaRPr lang="fr-FR" dirty="0"/>
          </a:p>
        </p:txBody>
      </p:sp>
      <p:sp>
        <p:nvSpPr>
          <p:cNvPr id="3" name="Sous-titre 2"/>
          <p:cNvSpPr>
            <a:spLocks noGrp="1"/>
          </p:cNvSpPr>
          <p:nvPr>
            <p:ph type="subTitle" idx="1"/>
          </p:nvPr>
        </p:nvSpPr>
        <p:spPr>
          <a:xfrm>
            <a:off x="2000250" y="2143125"/>
            <a:ext cx="6972300" cy="3500438"/>
          </a:xfrm>
        </p:spPr>
        <p:txBody>
          <a:bodyPr>
            <a:normAutofit/>
          </a:bodyPr>
          <a:lstStyle/>
          <a:p>
            <a:pPr marR="0" algn="l"/>
            <a:r>
              <a:rPr lang="fr-FR" sz="2400" b="1" smtClean="0">
                <a:solidFill>
                  <a:schemeClr val="bg1"/>
                </a:solidFill>
              </a:rPr>
              <a:t>Réseau local : (ou LAN : local area network)</a:t>
            </a:r>
            <a:endParaRPr lang="fr-FR" smtClean="0">
              <a:solidFill>
                <a:schemeClr val="bg1"/>
              </a:solidFill>
            </a:endParaRPr>
          </a:p>
          <a:p>
            <a:pPr marR="0" algn="l"/>
            <a:r>
              <a:rPr lang="fr-FR" sz="2400" smtClean="0">
                <a:solidFill>
                  <a:schemeClr val="bg1"/>
                </a:solidFill>
              </a:rPr>
              <a:t>Un réseau local est un ensemble des ordinateurs reliés entre eux grâce à la technologie la plus répandue, l’ethernet. Ce réseau permet :</a:t>
            </a:r>
          </a:p>
          <a:p>
            <a:pPr marR="0" algn="l"/>
            <a:endParaRPr lang="fr-FR" sz="2400" smtClean="0">
              <a:solidFill>
                <a:schemeClr val="bg1"/>
              </a:solidFill>
            </a:endParaRPr>
          </a:p>
          <a:p>
            <a:pPr lvl="2" algn="l">
              <a:buFont typeface="Wingdings" pitchFamily="2" charset="2"/>
              <a:buChar char="ü"/>
            </a:pPr>
            <a:r>
              <a:rPr lang="fr-FR" sz="1900" smtClean="0">
                <a:solidFill>
                  <a:schemeClr val="bg1"/>
                </a:solidFill>
              </a:rPr>
              <a:t> Le partage des données (Informations, images, …)</a:t>
            </a:r>
          </a:p>
          <a:p>
            <a:pPr lvl="2" algn="l">
              <a:buFont typeface="Wingdings" pitchFamily="2" charset="2"/>
              <a:buChar char="ü"/>
            </a:pPr>
            <a:r>
              <a:rPr lang="fr-FR" sz="1900" smtClean="0">
                <a:solidFill>
                  <a:schemeClr val="bg1"/>
                </a:solidFill>
              </a:rPr>
              <a:t> L’accès aux ressources du R (imprimante, serveur, ...)</a:t>
            </a:r>
          </a:p>
          <a:p>
            <a:pPr lvl="2" algn="l">
              <a:buFont typeface="Wingdings" pitchFamily="2" charset="2"/>
              <a:buChar char="ü"/>
            </a:pPr>
            <a:r>
              <a:rPr lang="fr-FR" sz="1900" smtClean="0">
                <a:solidFill>
                  <a:schemeClr val="bg1"/>
                </a:solidFill>
              </a:rPr>
              <a:t> L’accès aux applications disponibles sur le réseau   </a:t>
            </a:r>
          </a:p>
          <a:p>
            <a:pPr lvl="2" algn="l"/>
            <a:r>
              <a:rPr lang="fr-FR" sz="1900" smtClean="0">
                <a:solidFill>
                  <a:schemeClr val="bg1"/>
                </a:solidFill>
              </a:rPr>
              <a:t>   (logiciels)</a:t>
            </a:r>
          </a:p>
          <a:p>
            <a:pPr marR="0"/>
            <a:endParaRPr lang="fr-FR" sz="2400"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165</TotalTime>
  <Words>577</Words>
  <Application>Microsoft Office PowerPoint</Application>
  <PresentationFormat>Affichage à l'écran (4:3)</PresentationFormat>
  <Paragraphs>155</Paragraphs>
  <Slides>22</Slides>
  <Notes>22</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22</vt:i4>
      </vt:variant>
    </vt:vector>
  </HeadingPairs>
  <TitlesOfParts>
    <vt:vector size="29" baseType="lpstr">
      <vt:lpstr>Constantia</vt:lpstr>
      <vt:lpstr>Arial</vt:lpstr>
      <vt:lpstr>Calibri</vt:lpstr>
      <vt:lpstr>Wingdings 2</vt:lpstr>
      <vt:lpstr>Wingdings</vt:lpstr>
      <vt:lpstr>Times New Roman</vt:lpstr>
      <vt:lpstr>Débit</vt:lpstr>
      <vt:lpstr>   LE RÉSEAU INFORMATIQUE   </vt:lpstr>
      <vt:lpstr> </vt:lpstr>
      <vt:lpstr>INTRODUCTION </vt:lpstr>
      <vt:lpstr>DEFINITION DU RESEAU</vt:lpstr>
      <vt:lpstr>   Configuration matérielle  de réseau</vt:lpstr>
      <vt:lpstr>  CRÉER UN RÉSEAU LOCAL  EN RJ45 </vt:lpstr>
      <vt:lpstr>Diapositive 7</vt:lpstr>
      <vt:lpstr>CLASSIFICATION DES RÉSEAUX </vt:lpstr>
      <vt:lpstr>RÉSEAU LOCAL </vt:lpstr>
      <vt:lpstr>  CONFIGURATION MATÉRIELLE D’UN RÉSEAU LOCAL</vt:lpstr>
      <vt:lpstr>Diapositive 11</vt:lpstr>
      <vt:lpstr>  PARTAGER DANS UN RÉSEAU LOCAL</vt:lpstr>
      <vt:lpstr>    ENVOI/RÉCEPTION DES MESSAGES DANS UN RÉSEAU LOCAL</vt:lpstr>
      <vt:lpstr>LANCER LE PROGRAMME WINCHAT</vt:lpstr>
      <vt:lpstr>LE FIREWALL  </vt:lpstr>
      <vt:lpstr>PROTECTION FIREWALL</vt:lpstr>
      <vt:lpstr>  FILTRAGE DE PAQUETS IP</vt:lpstr>
      <vt:lpstr>TYPE DE FILTRAGE</vt:lpstr>
      <vt:lpstr>  FILTRAGE APPLICATIF </vt:lpstr>
      <vt:lpstr>  FILTRAGE UTILISATEUR </vt:lpstr>
      <vt:lpstr>COMBINAISON DE FIREWALLS</vt:lpstr>
      <vt:lpstr>MERCI POUR VOTRE ATTENTION</vt:lpstr>
    </vt:vector>
  </TitlesOfParts>
  <Company>Sweet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réseau Informatique :  </dc:title>
  <dc:creator>SWEET</dc:creator>
  <cp:lastModifiedBy>samsung</cp:lastModifiedBy>
  <cp:revision>20</cp:revision>
  <dcterms:created xsi:type="dcterms:W3CDTF">2011-07-10T20:18:42Z</dcterms:created>
  <dcterms:modified xsi:type="dcterms:W3CDTF">2012-10-17T17:47:53Z</dcterms:modified>
</cp:coreProperties>
</file>