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56" r:id="rId3"/>
    <p:sldId id="267" r:id="rId4"/>
    <p:sldId id="257" r:id="rId5"/>
    <p:sldId id="268" r:id="rId6"/>
    <p:sldId id="259" r:id="rId7"/>
    <p:sldId id="269" r:id="rId8"/>
    <p:sldId id="263" r:id="rId9"/>
    <p:sldId id="260" r:id="rId10"/>
    <p:sldId id="261" r:id="rId11"/>
    <p:sldId id="262" r:id="rId12"/>
    <p:sldId id="270" r:id="rId13"/>
    <p:sldId id="264" r:id="rId14"/>
    <p:sldId id="271" r:id="rId15"/>
    <p:sldId id="265" r:id="rId16"/>
    <p:sldId id="272" r:id="rId17"/>
    <p:sldId id="266" r:id="rId18"/>
    <p:sldId id="273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24136-D95A-4907-8FE9-559978A6A20D}" type="datetimeFigureOut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33129-1597-43CF-8E0B-084BAB9239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17</a:t>
            </a:fld>
            <a:endParaRPr lang="fr-FR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18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33129-1597-43CF-8E0B-084BAB9239C1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2D9B-E574-48F7-A4FC-3D3C98FD4515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90AC-F06C-4A03-84F0-8C3C6778535F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8CD-3843-40A8-A7A1-B35CA3A41669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9FC2-493D-4D41-9852-089A7AE2E2FF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0AC22-F2AB-4093-8B7D-8F2F0C37302C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5EB2-6616-467D-8744-0D771C9C050A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ADBD-178F-4059-8A97-13129AA12520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E17C-BC47-470F-BA14-BEA77856DDF2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72B8-6990-4F0E-86B1-1F4D700DEF3F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0799D-E866-40A1-BC1A-8250FECA2F72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4DFF4-5578-446F-A249-BFAFA307930C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8BDA5-E7DC-4A7E-B639-379FAD576FDA}" type="datetime1">
              <a:rPr lang="fr-FR" smtClean="0"/>
              <a:pPr/>
              <a:t>27/09/2012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2011/2012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D4034-7350-496B-9DAF-7B5A98E180A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fr-FR" sz="2800" b="1" dirty="0" smtClean="0"/>
              <a:t>ENSET</a:t>
            </a:r>
            <a:br>
              <a:rPr lang="fr-FR" sz="2800" b="1" dirty="0" smtClean="0"/>
            </a:br>
            <a:r>
              <a:rPr lang="fr-FR" sz="2800" b="1" dirty="0" smtClean="0"/>
              <a:t>Mohammedia</a:t>
            </a:r>
            <a:endParaRPr lang="fr-FR" sz="28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1916832"/>
            <a:ext cx="8208912" cy="3888432"/>
          </a:xfrm>
        </p:spPr>
        <p:txBody>
          <a:bodyPr/>
          <a:lstStyle/>
          <a:p>
            <a:r>
              <a:rPr lang="fr-FR" sz="4800" b="1" dirty="0" smtClean="0">
                <a:solidFill>
                  <a:schemeClr val="tx1"/>
                </a:solidFill>
              </a:rPr>
              <a:t>LE SYSTÈME </a:t>
            </a:r>
            <a:r>
              <a:rPr lang="fr-FR" sz="4800" b="1" dirty="0" smtClean="0">
                <a:solidFill>
                  <a:schemeClr val="tx1"/>
                </a:solidFill>
              </a:rPr>
              <a:t>INFORMATIQUE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           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                               </a:t>
            </a:r>
            <a:r>
              <a:rPr lang="fr-FR" b="1" u="sng" dirty="0" smtClean="0">
                <a:solidFill>
                  <a:schemeClr val="tx1"/>
                </a:solidFill>
              </a:rPr>
              <a:t>Présenté par </a:t>
            </a:r>
            <a:r>
              <a:rPr lang="fr-FR" b="1" dirty="0" smtClean="0">
                <a:solidFill>
                  <a:schemeClr val="tx1"/>
                </a:solidFill>
              </a:rPr>
              <a:t>: N. BENMOUSSA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2012/2013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DÉFINITIONS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/>
          </a:bodyPr>
          <a:lstStyle/>
          <a:p>
            <a:r>
              <a:rPr lang="fr-FR" b="1" dirty="0"/>
              <a:t>Unité </a:t>
            </a:r>
            <a:r>
              <a:rPr lang="fr-FR" b="1" dirty="0" smtClean="0"/>
              <a:t>centrale </a:t>
            </a:r>
            <a:r>
              <a:rPr lang="fr-FR" dirty="0" smtClean="0"/>
              <a:t>:  </a:t>
            </a:r>
            <a:r>
              <a:rPr lang="fr-FR" dirty="0"/>
              <a:t>partie la plus importante d'un ordinateur: Calculs, codage, enregistrements, … </a:t>
            </a:r>
            <a:endParaRPr lang="fr-FR" dirty="0" smtClean="0"/>
          </a:p>
          <a:p>
            <a:r>
              <a:rPr lang="fr-FR" b="1" dirty="0"/>
              <a:t>Périphériques </a:t>
            </a:r>
            <a:r>
              <a:rPr lang="fr-FR" b="1" dirty="0" smtClean="0"/>
              <a:t>d'entrée :</a:t>
            </a:r>
            <a:endParaRPr lang="fr-FR" b="1" dirty="0"/>
          </a:p>
          <a:p>
            <a:pPr lvl="0">
              <a:buFont typeface="Wingdings" pitchFamily="2" charset="2"/>
              <a:buChar char="ü"/>
            </a:pPr>
            <a:r>
              <a:rPr lang="fr-FR" dirty="0"/>
              <a:t>Clavier ( </a:t>
            </a:r>
            <a:r>
              <a:rPr lang="fr-FR" dirty="0" smtClean="0"/>
              <a:t>introduction de données </a:t>
            </a:r>
            <a:r>
              <a:rPr lang="fr-FR" dirty="0"/>
              <a:t>)</a:t>
            </a:r>
          </a:p>
          <a:p>
            <a:pPr lvl="0">
              <a:buFont typeface="Wingdings" pitchFamily="2" charset="2"/>
              <a:buChar char="ü"/>
            </a:pPr>
            <a:r>
              <a:rPr lang="fr-FR" dirty="0"/>
              <a:t>Sourie ( </a:t>
            </a:r>
            <a:r>
              <a:rPr lang="fr-FR" dirty="0" smtClean="0"/>
              <a:t>information </a:t>
            </a:r>
            <a:r>
              <a:rPr lang="fr-FR" dirty="0"/>
              <a:t>de pointage )</a:t>
            </a:r>
          </a:p>
          <a:p>
            <a:pPr lvl="0">
              <a:buFont typeface="Wingdings" pitchFamily="2" charset="2"/>
              <a:buChar char="ü"/>
            </a:pPr>
            <a:r>
              <a:rPr lang="fr-FR" dirty="0"/>
              <a:t>Scanner ( </a:t>
            </a:r>
            <a:r>
              <a:rPr lang="fr-FR" dirty="0" smtClean="0"/>
              <a:t>introduction d’image </a:t>
            </a:r>
            <a:r>
              <a:rPr lang="fr-FR" dirty="0"/>
              <a:t>)</a:t>
            </a:r>
          </a:p>
          <a:p>
            <a:pPr lvl="0">
              <a:buFont typeface="Wingdings" pitchFamily="2" charset="2"/>
              <a:buChar char="ü"/>
            </a:pPr>
            <a:r>
              <a:rPr lang="fr-FR" dirty="0"/>
              <a:t>Microphone ( </a:t>
            </a:r>
            <a:r>
              <a:rPr lang="fr-FR" dirty="0" smtClean="0"/>
              <a:t>introduction de </a:t>
            </a:r>
            <a:r>
              <a:rPr lang="fr-FR" dirty="0"/>
              <a:t>son )</a:t>
            </a:r>
          </a:p>
          <a:p>
            <a:pPr lvl="0">
              <a:buFont typeface="Wingdings" pitchFamily="2" charset="2"/>
              <a:buChar char="ü"/>
            </a:pPr>
            <a:r>
              <a:rPr lang="fr-FR" dirty="0"/>
              <a:t>Magnétoscope, caméra ( </a:t>
            </a:r>
            <a:r>
              <a:rPr lang="fr-FR" dirty="0" smtClean="0"/>
              <a:t>introduction de </a:t>
            </a:r>
            <a:r>
              <a:rPr lang="fr-FR" dirty="0"/>
              <a:t>vidéo) </a:t>
            </a:r>
            <a:r>
              <a:rPr lang="fr-FR" dirty="0" smtClean="0"/>
              <a:t>… 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99592" y="3140968"/>
            <a:ext cx="7772400" cy="1470025"/>
          </a:xfrm>
        </p:spPr>
        <p:txBody>
          <a:bodyPr>
            <a:normAutofit/>
          </a:bodyPr>
          <a:lstStyle/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755576" y="2276872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6" name="Rectangle 5"/>
          <p:cNvSpPr/>
          <p:nvPr/>
        </p:nvSpPr>
        <p:spPr>
          <a:xfrm>
            <a:off x="1115616" y="2924944"/>
            <a:ext cx="7128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 smtClean="0"/>
              <a:t>PÉRIPHÉRIQUES DE SORTIE ?</a:t>
            </a:r>
            <a:endParaRPr lang="fr-F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 smtClean="0"/>
              <a:t>   Moniteur /écran : visualiser  texte /image</a:t>
            </a:r>
          </a:p>
          <a:p>
            <a:pPr>
              <a:buFont typeface="Wingdings" pitchFamily="2" charset="2"/>
              <a:buChar char="Ø"/>
            </a:pPr>
            <a:endParaRPr lang="fr-FR" b="1" dirty="0" smtClean="0"/>
          </a:p>
          <a:p>
            <a:pPr>
              <a:buFont typeface="Wingdings" pitchFamily="2" charset="2"/>
              <a:buChar char="Ø"/>
            </a:pPr>
            <a:r>
              <a:rPr lang="fr-FR" b="1" dirty="0" smtClean="0"/>
              <a:t> Imprimante :  imprimer  texte /image</a:t>
            </a:r>
          </a:p>
          <a:p>
            <a:pPr>
              <a:buFont typeface="Wingdings" pitchFamily="2" charset="2"/>
              <a:buChar char="Ø"/>
            </a:pPr>
            <a:endParaRPr lang="fr-FR" b="1" dirty="0" smtClean="0"/>
          </a:p>
          <a:p>
            <a:pPr>
              <a:buFont typeface="Wingdings" pitchFamily="2" charset="2"/>
              <a:buChar char="Ø"/>
            </a:pPr>
            <a:r>
              <a:rPr lang="fr-FR" b="1" dirty="0" smtClean="0"/>
              <a:t>Traceurs, tables traçante  :  faire des dessins </a:t>
            </a:r>
          </a:p>
          <a:p>
            <a:pPr>
              <a:buFont typeface="Wingdings" pitchFamily="2" charset="2"/>
              <a:buChar char="Ø"/>
            </a:pPr>
            <a:endParaRPr lang="fr-FR" b="1" dirty="0" smtClean="0"/>
          </a:p>
          <a:p>
            <a:pPr>
              <a:buFont typeface="Wingdings" pitchFamily="2" charset="2"/>
              <a:buChar char="Ø"/>
            </a:pPr>
            <a:r>
              <a:rPr lang="fr-FR" b="1" dirty="0" smtClean="0"/>
              <a:t>Haut-parleurs :  entendre le son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852936"/>
            <a:ext cx="8229600" cy="1143000"/>
          </a:xfrm>
        </p:spPr>
        <p:txBody>
          <a:bodyPr/>
          <a:lstStyle/>
          <a:p>
            <a:r>
              <a:rPr lang="fr-FR" b="1" dirty="0" smtClean="0"/>
              <a:t>ORGANES DE STOCKAGE ?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b="1" i="1" dirty="0" smtClean="0"/>
              <a:t>Mémoire centrale</a:t>
            </a:r>
            <a:r>
              <a:rPr lang="fr-FR" dirty="0" smtClean="0"/>
              <a:t> : ( Mémoire vive, volatile, </a:t>
            </a:r>
            <a:r>
              <a:rPr lang="fr-FR" b="1" dirty="0" smtClean="0"/>
              <a:t>RAM =</a:t>
            </a:r>
            <a:r>
              <a:rPr lang="fr-FR" dirty="0" smtClean="0"/>
              <a:t> </a:t>
            </a:r>
            <a:r>
              <a:rPr lang="fr-FR" b="1" dirty="0" err="1" smtClean="0"/>
              <a:t>Random</a:t>
            </a:r>
            <a:r>
              <a:rPr lang="fr-FR" b="1" dirty="0" smtClean="0"/>
              <a:t> Access Memory </a:t>
            </a:r>
            <a:r>
              <a:rPr lang="fr-FR" dirty="0" smtClean="0"/>
              <a:t>)  permet de stocker les informations lors de leurs traitements. Ces informations  sont perdues une fois l'ordinateur est hors tension.</a:t>
            </a:r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b="1" i="1" dirty="0" smtClean="0"/>
              <a:t>Mémoire morte</a:t>
            </a:r>
            <a:r>
              <a:rPr lang="fr-FR" dirty="0" smtClean="0"/>
              <a:t> : ( </a:t>
            </a:r>
            <a:r>
              <a:rPr lang="fr-FR" b="1" dirty="0" smtClean="0"/>
              <a:t>ROM=Read </a:t>
            </a:r>
            <a:r>
              <a:rPr lang="fr-FR" b="1" dirty="0" err="1" smtClean="0"/>
              <a:t>Only</a:t>
            </a:r>
            <a:r>
              <a:rPr lang="fr-FR" b="1" dirty="0" smtClean="0"/>
              <a:t> Memory </a:t>
            </a:r>
            <a:r>
              <a:rPr lang="fr-FR" dirty="0" smtClean="0"/>
              <a:t>) impossible de modifier son contenu, elle contient des programmes de base nécessaires au fonctionnent de l'ordinateur.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3068960"/>
            <a:ext cx="8496944" cy="1470025"/>
          </a:xfrm>
        </p:spPr>
        <p:txBody>
          <a:bodyPr>
            <a:normAutofit fontScale="90000"/>
          </a:bodyPr>
          <a:lstStyle/>
          <a:p>
            <a:r>
              <a:rPr lang="fr-FR" b="1" i="1" dirty="0" smtClean="0"/>
              <a:t>MÉMOIRES AUXILIAIRES OU DE MASSES ?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>
            <a:spLocks noGrp="1"/>
          </p:cNvSpPr>
          <p:nvPr>
            <p:ph idx="1"/>
          </p:nvPr>
        </p:nvSpPr>
        <p:spPr>
          <a:xfrm>
            <a:off x="457200" y="1772816"/>
            <a:ext cx="8686800" cy="4320480"/>
          </a:xfrm>
        </p:spPr>
        <p:txBody>
          <a:bodyPr>
            <a:noAutofit/>
          </a:bodyPr>
          <a:lstStyle/>
          <a:p>
            <a:pPr lvl="0" algn="l"/>
            <a:r>
              <a:rPr lang="fr-FR" b="1" i="1" dirty="0" smtClean="0">
                <a:solidFill>
                  <a:schemeClr val="tx1"/>
                </a:solidFill>
              </a:rPr>
              <a:t>Disques </a:t>
            </a:r>
            <a:r>
              <a:rPr lang="fr-FR" b="1" i="1" dirty="0">
                <a:solidFill>
                  <a:schemeClr val="tx1"/>
                </a:solidFill>
              </a:rPr>
              <a:t>souples ou Disquettes</a:t>
            </a:r>
            <a:r>
              <a:rPr lang="fr-FR" dirty="0">
                <a:solidFill>
                  <a:schemeClr val="tx1"/>
                </a:solidFill>
              </a:rPr>
              <a:t>: </a:t>
            </a:r>
            <a:r>
              <a:rPr lang="fr-FR" dirty="0" smtClean="0">
                <a:solidFill>
                  <a:schemeClr val="tx1"/>
                </a:solidFill>
              </a:rPr>
              <a:t>capacité </a:t>
            </a:r>
            <a:r>
              <a:rPr lang="fr-FR" dirty="0">
                <a:solidFill>
                  <a:schemeClr val="tx1"/>
                </a:solidFill>
              </a:rPr>
              <a:t>de stockage de 1.44 MO</a:t>
            </a:r>
          </a:p>
          <a:p>
            <a:pPr lvl="0" algn="l"/>
            <a:r>
              <a:rPr lang="fr-FR" b="1" i="1" dirty="0">
                <a:solidFill>
                  <a:schemeClr val="tx1"/>
                </a:solidFill>
              </a:rPr>
              <a:t>Disques durs </a:t>
            </a:r>
            <a:r>
              <a:rPr lang="fr-FR" dirty="0">
                <a:solidFill>
                  <a:schemeClr val="tx1"/>
                </a:solidFill>
              </a:rPr>
              <a:t>: </a:t>
            </a:r>
            <a:r>
              <a:rPr lang="fr-FR" dirty="0" smtClean="0">
                <a:solidFill>
                  <a:schemeClr val="tx1"/>
                </a:solidFill>
              </a:rPr>
              <a:t>stocker </a:t>
            </a:r>
            <a:r>
              <a:rPr lang="fr-FR" dirty="0">
                <a:solidFill>
                  <a:schemeClr val="tx1"/>
                </a:solidFill>
              </a:rPr>
              <a:t>jusqu'à 200 GO</a:t>
            </a:r>
          </a:p>
          <a:p>
            <a:pPr lvl="0" algn="l"/>
            <a:r>
              <a:rPr lang="fr-FR" b="1" i="1" dirty="0">
                <a:solidFill>
                  <a:schemeClr val="tx1"/>
                </a:solidFill>
              </a:rPr>
              <a:t>CD-ROM </a:t>
            </a:r>
            <a:r>
              <a:rPr lang="fr-FR" dirty="0">
                <a:solidFill>
                  <a:schemeClr val="tx1"/>
                </a:solidFill>
              </a:rPr>
              <a:t>: </a:t>
            </a:r>
            <a:r>
              <a:rPr lang="fr-FR" dirty="0" smtClean="0">
                <a:solidFill>
                  <a:schemeClr val="tx1"/>
                </a:solidFill>
              </a:rPr>
              <a:t>capacité </a:t>
            </a:r>
            <a:r>
              <a:rPr lang="fr-FR" dirty="0">
                <a:solidFill>
                  <a:schemeClr val="tx1"/>
                </a:solidFill>
              </a:rPr>
              <a:t>de 650 ou 680 MO</a:t>
            </a:r>
          </a:p>
          <a:p>
            <a:pPr lvl="0" algn="l"/>
            <a:r>
              <a:rPr lang="fr-FR" b="1" i="1" dirty="0">
                <a:solidFill>
                  <a:schemeClr val="tx1"/>
                </a:solidFill>
              </a:rPr>
              <a:t>DVD-ROM </a:t>
            </a:r>
            <a:r>
              <a:rPr lang="fr-FR" dirty="0">
                <a:solidFill>
                  <a:schemeClr val="tx1"/>
                </a:solidFill>
              </a:rPr>
              <a:t>: </a:t>
            </a:r>
            <a:r>
              <a:rPr lang="fr-FR" dirty="0" smtClean="0">
                <a:solidFill>
                  <a:schemeClr val="tx1"/>
                </a:solidFill>
              </a:rPr>
              <a:t>stocker </a:t>
            </a:r>
            <a:r>
              <a:rPr lang="fr-FR" dirty="0">
                <a:solidFill>
                  <a:schemeClr val="tx1"/>
                </a:solidFill>
              </a:rPr>
              <a:t>plus de  18 GO</a:t>
            </a:r>
          </a:p>
          <a:p>
            <a:pPr lvl="0" algn="l"/>
            <a:r>
              <a:rPr lang="fr-FR" b="1" i="1" dirty="0">
                <a:solidFill>
                  <a:schemeClr val="tx1"/>
                </a:solidFill>
              </a:rPr>
              <a:t>USB </a:t>
            </a:r>
            <a:r>
              <a:rPr lang="fr-FR" dirty="0">
                <a:solidFill>
                  <a:schemeClr val="tx1"/>
                </a:solidFill>
              </a:rPr>
              <a:t>: capacité variée </a:t>
            </a:r>
            <a:r>
              <a:rPr lang="fr-FR" dirty="0" smtClean="0">
                <a:solidFill>
                  <a:schemeClr val="tx1"/>
                </a:solidFill>
              </a:rPr>
              <a:t>2à 8 </a:t>
            </a:r>
            <a:r>
              <a:rPr lang="fr-FR" dirty="0">
                <a:solidFill>
                  <a:schemeClr val="tx1"/>
                </a:solidFill>
              </a:rPr>
              <a:t>GO…</a:t>
            </a:r>
          </a:p>
          <a:p>
            <a:pPr algn="l">
              <a:buNone/>
            </a:pPr>
            <a:r>
              <a:rPr lang="fr-FR" sz="3600" dirty="0">
                <a:solidFill>
                  <a:schemeClr val="tx1"/>
                </a:solidFill>
              </a:rPr>
              <a:t> </a:t>
            </a:r>
          </a:p>
          <a:p>
            <a:pPr algn="l">
              <a:buNone/>
            </a:pPr>
            <a:endParaRPr lang="fr-F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3608" y="764704"/>
            <a:ext cx="7772400" cy="1470025"/>
          </a:xfrm>
        </p:spPr>
        <p:txBody>
          <a:bodyPr/>
          <a:lstStyle/>
          <a:p>
            <a:r>
              <a:rPr lang="fr-FR" b="1" dirty="0" smtClean="0"/>
              <a:t>CAPACITÉ DE MÉMOIRE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2708920"/>
            <a:ext cx="8820472" cy="3168352"/>
          </a:xfrm>
        </p:spPr>
        <p:txBody>
          <a:bodyPr>
            <a:normAutofit fontScale="25000" lnSpcReduction="20000"/>
          </a:bodyPr>
          <a:lstStyle/>
          <a:p>
            <a:r>
              <a:rPr lang="nl-NL" dirty="0"/>
              <a:t>1 KO</a:t>
            </a:r>
            <a:endParaRPr lang="fr-FR" dirty="0"/>
          </a:p>
          <a:p>
            <a:pPr algn="l"/>
            <a:r>
              <a:rPr lang="nl-NL" sz="11200" b="1" dirty="0" smtClean="0">
                <a:solidFill>
                  <a:schemeClr val="tx1"/>
                </a:solidFill>
              </a:rPr>
              <a:t>1 KO   </a:t>
            </a:r>
            <a:r>
              <a:rPr lang="nl-NL" sz="11200" dirty="0">
                <a:solidFill>
                  <a:schemeClr val="tx1"/>
                </a:solidFill>
              </a:rPr>
              <a:t>Kilo </a:t>
            </a:r>
            <a:r>
              <a:rPr lang="nl-NL" sz="11200" dirty="0" err="1" smtClean="0">
                <a:solidFill>
                  <a:schemeClr val="tx1"/>
                </a:solidFill>
              </a:rPr>
              <a:t>Octets</a:t>
            </a:r>
            <a:r>
              <a:rPr lang="nl-NL" sz="11200" dirty="0" smtClean="0">
                <a:solidFill>
                  <a:schemeClr val="tx1"/>
                </a:solidFill>
                <a:sym typeface="Wingdings" pitchFamily="2" charset="2"/>
              </a:rPr>
              <a:t></a:t>
            </a:r>
            <a:r>
              <a:rPr lang="fr-FR" sz="11200" dirty="0" smtClean="0">
                <a:solidFill>
                  <a:schemeClr val="tx1"/>
                </a:solidFill>
              </a:rPr>
              <a:t>  </a:t>
            </a:r>
            <a:r>
              <a:rPr lang="fr-FR" sz="11200" b="1" dirty="0" smtClean="0">
                <a:solidFill>
                  <a:schemeClr val="tx1"/>
                </a:solidFill>
              </a:rPr>
              <a:t>1024</a:t>
            </a:r>
            <a:r>
              <a:rPr lang="fr-FR" sz="11200" dirty="0" smtClean="0">
                <a:solidFill>
                  <a:schemeClr val="tx1"/>
                </a:solidFill>
              </a:rPr>
              <a:t> </a:t>
            </a:r>
            <a:r>
              <a:rPr lang="fr-FR" sz="11200" b="1" dirty="0">
                <a:solidFill>
                  <a:schemeClr val="tx1"/>
                </a:solidFill>
              </a:rPr>
              <a:t>O</a:t>
            </a:r>
            <a:r>
              <a:rPr lang="fr-FR" sz="11200" dirty="0">
                <a:solidFill>
                  <a:schemeClr val="tx1"/>
                </a:solidFill>
              </a:rPr>
              <a:t> </a:t>
            </a:r>
            <a:r>
              <a:rPr lang="fr-FR" sz="11200" dirty="0" smtClean="0">
                <a:solidFill>
                  <a:schemeClr val="tx1"/>
                </a:solidFill>
              </a:rPr>
              <a:t>=</a:t>
            </a:r>
            <a:r>
              <a:rPr lang="fr-FR" sz="11200" dirty="0" smtClean="0">
                <a:solidFill>
                  <a:schemeClr val="tx1"/>
                </a:solidFill>
                <a:sym typeface="Wingdings" pitchFamily="2" charset="2"/>
              </a:rPr>
              <a:t></a:t>
            </a:r>
            <a:r>
              <a:rPr lang="fr-FR" sz="11200" dirty="0" smtClean="0">
                <a:solidFill>
                  <a:schemeClr val="tx1"/>
                </a:solidFill>
              </a:rPr>
              <a:t> Un </a:t>
            </a:r>
            <a:r>
              <a:rPr lang="fr-FR" sz="11200" dirty="0">
                <a:solidFill>
                  <a:schemeClr val="tx1"/>
                </a:solidFill>
              </a:rPr>
              <a:t>Millier d'Octets</a:t>
            </a:r>
          </a:p>
          <a:p>
            <a:pPr algn="l"/>
            <a:endParaRPr lang="fr-FR" sz="11200" dirty="0" smtClean="0">
              <a:solidFill>
                <a:schemeClr val="tx1"/>
              </a:solidFill>
            </a:endParaRPr>
          </a:p>
          <a:p>
            <a:pPr algn="l"/>
            <a:r>
              <a:rPr lang="fr-FR" sz="11200" b="1" dirty="0" smtClean="0">
                <a:solidFill>
                  <a:schemeClr val="tx1"/>
                </a:solidFill>
              </a:rPr>
              <a:t>1 MO  </a:t>
            </a:r>
            <a:r>
              <a:rPr lang="fr-FR" sz="11200" dirty="0">
                <a:solidFill>
                  <a:schemeClr val="tx1"/>
                </a:solidFill>
              </a:rPr>
              <a:t>Méga </a:t>
            </a:r>
            <a:r>
              <a:rPr lang="fr-FR" sz="11200" dirty="0" smtClean="0">
                <a:solidFill>
                  <a:schemeClr val="tx1"/>
                </a:solidFill>
              </a:rPr>
              <a:t>Octets</a:t>
            </a:r>
            <a:r>
              <a:rPr lang="fr-FR" sz="11200" dirty="0" smtClean="0">
                <a:solidFill>
                  <a:schemeClr val="tx1"/>
                </a:solidFill>
                <a:sym typeface="Wingdings" pitchFamily="2" charset="2"/>
              </a:rPr>
              <a:t></a:t>
            </a:r>
            <a:r>
              <a:rPr lang="fr-FR" sz="11200" b="1" dirty="0" smtClean="0">
                <a:solidFill>
                  <a:schemeClr val="tx1"/>
                </a:solidFill>
              </a:rPr>
              <a:t>1024 KO </a:t>
            </a:r>
            <a:r>
              <a:rPr lang="fr-FR" sz="11200" dirty="0" smtClean="0">
                <a:solidFill>
                  <a:schemeClr val="tx1"/>
                </a:solidFill>
              </a:rPr>
              <a:t>=</a:t>
            </a:r>
            <a:r>
              <a:rPr lang="fr-FR" sz="11200" dirty="0" smtClean="0">
                <a:solidFill>
                  <a:schemeClr val="tx1"/>
                </a:solidFill>
                <a:sym typeface="Wingdings" pitchFamily="2" charset="2"/>
              </a:rPr>
              <a:t></a:t>
            </a:r>
            <a:r>
              <a:rPr lang="fr-FR" sz="11200" dirty="0" smtClean="0">
                <a:solidFill>
                  <a:schemeClr val="tx1"/>
                </a:solidFill>
              </a:rPr>
              <a:t>Un Million d'Octets</a:t>
            </a:r>
          </a:p>
          <a:p>
            <a:pPr algn="l"/>
            <a:endParaRPr lang="en-GB" sz="11200" dirty="0" smtClean="0">
              <a:solidFill>
                <a:schemeClr val="tx1"/>
              </a:solidFill>
            </a:endParaRPr>
          </a:p>
          <a:p>
            <a:pPr algn="l"/>
            <a:r>
              <a:rPr lang="en-GB" sz="11200" b="1" dirty="0" smtClean="0">
                <a:solidFill>
                  <a:schemeClr val="tx1"/>
                </a:solidFill>
              </a:rPr>
              <a:t>1 GO</a:t>
            </a:r>
            <a:r>
              <a:rPr lang="fr-FR" sz="11200" b="1" dirty="0" smtClean="0">
                <a:solidFill>
                  <a:schemeClr val="tx1"/>
                </a:solidFill>
              </a:rPr>
              <a:t> </a:t>
            </a:r>
            <a:r>
              <a:rPr lang="en-GB" sz="11200" b="1" dirty="0" smtClean="0">
                <a:solidFill>
                  <a:schemeClr val="tx1"/>
                </a:solidFill>
              </a:rPr>
              <a:t> </a:t>
            </a:r>
            <a:r>
              <a:rPr lang="en-GB" sz="11200" dirty="0" smtClean="0">
                <a:solidFill>
                  <a:schemeClr val="tx1"/>
                </a:solidFill>
              </a:rPr>
              <a:t>Giga Octets</a:t>
            </a:r>
            <a:r>
              <a:rPr lang="fr-FR" sz="11200" dirty="0" smtClean="0">
                <a:solidFill>
                  <a:schemeClr val="tx1"/>
                </a:solidFill>
              </a:rPr>
              <a:t> </a:t>
            </a:r>
            <a:r>
              <a:rPr lang="fr-FR" sz="11200" dirty="0" smtClean="0">
                <a:solidFill>
                  <a:schemeClr val="tx1"/>
                </a:solidFill>
                <a:sym typeface="Wingdings" pitchFamily="2" charset="2"/>
              </a:rPr>
              <a:t></a:t>
            </a:r>
            <a:r>
              <a:rPr lang="fr-FR" sz="11200" dirty="0" smtClean="0">
                <a:solidFill>
                  <a:schemeClr val="tx1"/>
                </a:solidFill>
              </a:rPr>
              <a:t> </a:t>
            </a:r>
            <a:r>
              <a:rPr lang="fr-FR" sz="11200" b="1" dirty="0" smtClean="0">
                <a:solidFill>
                  <a:schemeClr val="tx1"/>
                </a:solidFill>
              </a:rPr>
              <a:t>1024 MO </a:t>
            </a:r>
            <a:r>
              <a:rPr lang="fr-FR" sz="11200" dirty="0" smtClean="0">
                <a:solidFill>
                  <a:schemeClr val="tx1"/>
                </a:solidFill>
              </a:rPr>
              <a:t>=</a:t>
            </a:r>
            <a:r>
              <a:rPr lang="fr-FR" sz="11200" dirty="0" smtClean="0">
                <a:solidFill>
                  <a:schemeClr val="tx1"/>
                </a:solidFill>
                <a:sym typeface="Wingdings" pitchFamily="2" charset="2"/>
              </a:rPr>
              <a:t></a:t>
            </a:r>
            <a:r>
              <a:rPr lang="fr-FR" sz="11200" dirty="0" smtClean="0">
                <a:solidFill>
                  <a:schemeClr val="tx1"/>
                </a:solidFill>
              </a:rPr>
              <a:t>   Un </a:t>
            </a:r>
            <a:r>
              <a:rPr lang="fr-FR" sz="11200" dirty="0">
                <a:solidFill>
                  <a:schemeClr val="tx1"/>
                </a:solidFill>
              </a:rPr>
              <a:t>Milliard d'Octet</a:t>
            </a:r>
            <a:r>
              <a:rPr lang="fr-FR" sz="9600" dirty="0">
                <a:solidFill>
                  <a:schemeClr val="tx1"/>
                </a:solidFill>
              </a:rPr>
              <a:t>s</a:t>
            </a:r>
          </a:p>
          <a:p>
            <a:pPr algn="l"/>
            <a:endParaRPr lang="fr-FR" sz="9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2655168"/>
          </a:xfrm>
        </p:spPr>
        <p:txBody>
          <a:bodyPr>
            <a:normAutofit/>
          </a:bodyPr>
          <a:lstStyle/>
          <a:p>
            <a:r>
              <a:rPr lang="fr-FR" b="1" smtClean="0"/>
              <a:t>BON </a:t>
            </a:r>
            <a:r>
              <a:rPr lang="fr-FR" b="1" dirty="0" smtClean="0"/>
              <a:t>APPRENTISSAGE…</a:t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DES QUESTIONS ?</a:t>
            </a:r>
            <a:endParaRPr lang="fr-F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/>
          <a:lstStyle/>
          <a:p>
            <a:r>
              <a:rPr lang="fr-FR" b="1" dirty="0" smtClean="0"/>
              <a:t>L'INFORMATIQUE ?</a:t>
            </a:r>
            <a:r>
              <a:rPr lang="fr-FR" sz="3200" dirty="0" smtClean="0"/>
              <a:t/>
            </a:r>
            <a:br>
              <a:rPr lang="fr-FR" sz="3200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708920"/>
            <a:ext cx="8676456" cy="2332856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fr-FR" sz="4000" b="1" i="1" dirty="0" smtClean="0"/>
              <a:t>Une Science de traitement automatique et rationnel de l'information</a:t>
            </a:r>
            <a:endParaRPr lang="fr-FR" sz="4000" b="1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996952"/>
            <a:ext cx="8229600" cy="1038746"/>
          </a:xfrm>
        </p:spPr>
        <p:txBody>
          <a:bodyPr>
            <a:normAutofit fontScale="90000"/>
          </a:bodyPr>
          <a:lstStyle/>
          <a:p>
            <a:pPr lvl="0"/>
            <a:r>
              <a:rPr lang="fr-FR" b="1" dirty="0" smtClean="0"/>
              <a:t>LE SYSTÈME D’INFORMATION ?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904656"/>
          </a:xfrm>
        </p:spPr>
        <p:txBody>
          <a:bodyPr>
            <a:noAutofit/>
          </a:bodyPr>
          <a:lstStyle/>
          <a:p>
            <a:pPr lvl="0"/>
            <a:r>
              <a:rPr lang="fr-FR" sz="2800" b="1" i="1" dirty="0" smtClean="0"/>
              <a:t>Saisie</a:t>
            </a:r>
            <a:r>
              <a:rPr lang="fr-FR" sz="2800" dirty="0" smtClean="0"/>
              <a:t> : sous différents logiciels</a:t>
            </a:r>
          </a:p>
          <a:p>
            <a:pPr lvl="0"/>
            <a:r>
              <a:rPr lang="fr-FR" sz="2800" b="1" i="1" dirty="0" smtClean="0"/>
              <a:t>Sauvegarde</a:t>
            </a:r>
            <a:r>
              <a:rPr lang="fr-FR" sz="2800" dirty="0" smtClean="0"/>
              <a:t> : différents supports</a:t>
            </a:r>
          </a:p>
          <a:p>
            <a:pPr lvl="0"/>
            <a:r>
              <a:rPr lang="fr-FR" sz="2800" b="1" i="1" dirty="0" smtClean="0"/>
              <a:t>Traitement </a:t>
            </a:r>
            <a:r>
              <a:rPr lang="fr-FR" sz="2800" dirty="0" smtClean="0"/>
              <a:t>: analyse, calculs, graphiques</a:t>
            </a:r>
          </a:p>
          <a:p>
            <a:pPr lvl="0"/>
            <a:r>
              <a:rPr lang="fr-FR" sz="2800" b="1" i="1" dirty="0" smtClean="0"/>
              <a:t>Aide à la décision </a:t>
            </a:r>
            <a:r>
              <a:rPr lang="fr-FR" sz="2800" dirty="0" smtClean="0"/>
              <a:t>: Aider les managers à prendre des décisions stratégiques,</a:t>
            </a:r>
          </a:p>
          <a:p>
            <a:pPr lvl="0"/>
            <a:r>
              <a:rPr lang="fr-FR" sz="2800" b="1" i="1" dirty="0" smtClean="0"/>
              <a:t>Communication </a:t>
            </a:r>
            <a:r>
              <a:rPr lang="fr-FR" sz="2800" dirty="0" smtClean="0"/>
              <a:t>: association de l’informatique aux moyens technologiques de télécommunication</a:t>
            </a:r>
          </a:p>
          <a:p>
            <a:pPr lvl="0"/>
            <a:r>
              <a:rPr lang="fr-FR" sz="2800" b="1" i="1" dirty="0" smtClean="0"/>
              <a:t>Veille stratégique </a:t>
            </a:r>
            <a:r>
              <a:rPr lang="fr-FR" sz="2800" dirty="0" smtClean="0"/>
              <a:t>: Ensemble des opérations pour surveiller l’environnement afin de détecter les tendances du marché, le comportement des concurrents ainsi que l’apparition de nouvelles technologies. </a:t>
            </a:r>
          </a:p>
          <a:p>
            <a:endParaRPr lang="fr-FR" sz="2800" dirty="0" smtClean="0"/>
          </a:p>
          <a:p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/>
          <a:lstStyle/>
          <a:p>
            <a:r>
              <a:rPr lang="fr-FR" b="1" dirty="0" smtClean="0"/>
              <a:t>LE SYSTÈME INFORMATIQUE ?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fr-FR" sz="3600" dirty="0"/>
              <a:t>Système informatique = Ordinateur + des éléments qui lui sont </a:t>
            </a:r>
            <a:r>
              <a:rPr lang="fr-FR" sz="3600" dirty="0" smtClean="0"/>
              <a:t>attachés</a:t>
            </a:r>
          </a:p>
          <a:p>
            <a:pPr lvl="0">
              <a:buNone/>
            </a:pPr>
            <a:r>
              <a:rPr lang="fr-FR" sz="3600" dirty="0" smtClean="0"/>
              <a:t>Deux </a:t>
            </a:r>
            <a:r>
              <a:rPr lang="fr-FR" sz="3600" dirty="0"/>
              <a:t>parties principales</a:t>
            </a:r>
            <a:r>
              <a:rPr lang="fr-FR" sz="3600" dirty="0" smtClean="0"/>
              <a:t>:</a:t>
            </a:r>
          </a:p>
          <a:p>
            <a:pPr lvl="0">
              <a:buNone/>
            </a:pPr>
            <a:endParaRPr lang="fr-FR" sz="3600" dirty="0"/>
          </a:p>
          <a:p>
            <a:pPr lvl="0"/>
            <a:r>
              <a:rPr lang="fr-FR" sz="3600" dirty="0"/>
              <a:t>Matériel ( Hard </a:t>
            </a:r>
            <a:r>
              <a:rPr lang="fr-FR" sz="3600" dirty="0" err="1"/>
              <a:t>Ware</a:t>
            </a:r>
            <a:r>
              <a:rPr lang="fr-FR" sz="3600" dirty="0"/>
              <a:t> ) : partie physique du système</a:t>
            </a:r>
          </a:p>
          <a:p>
            <a:pPr lvl="0"/>
            <a:r>
              <a:rPr lang="fr-FR" sz="3600" dirty="0"/>
              <a:t>Logiciel ( Soft </a:t>
            </a:r>
            <a:r>
              <a:rPr lang="fr-FR" sz="3600" dirty="0" err="1"/>
              <a:t>Ware</a:t>
            </a:r>
            <a:r>
              <a:rPr lang="fr-FR" sz="3600" dirty="0"/>
              <a:t> )   : partie intellectuelle du système</a:t>
            </a:r>
          </a:p>
          <a:p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921345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SI   =   M   x   PA   x   SE  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1700808"/>
            <a:ext cx="7632848" cy="446449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fr-FR" sz="5100" dirty="0" smtClean="0">
                <a:solidFill>
                  <a:schemeClr val="tx1"/>
                </a:solidFill>
              </a:rPr>
              <a:t>Matériel</a:t>
            </a:r>
            <a:endParaRPr lang="fr-FR" sz="5100" dirty="0">
              <a:solidFill>
                <a:schemeClr val="tx1"/>
              </a:solidFill>
            </a:endParaRPr>
          </a:p>
          <a:p>
            <a:pPr algn="l"/>
            <a:r>
              <a:rPr lang="fr-FR" sz="5100" dirty="0" smtClean="0">
                <a:solidFill>
                  <a:schemeClr val="tx1"/>
                </a:solidFill>
              </a:rPr>
              <a:t>Programme d'application</a:t>
            </a:r>
          </a:p>
          <a:p>
            <a:pPr algn="l"/>
            <a:r>
              <a:rPr lang="fr-FR" sz="5100" dirty="0" smtClean="0">
                <a:solidFill>
                  <a:schemeClr val="tx1"/>
                </a:solidFill>
              </a:rPr>
              <a:t>Système d'exploitation</a:t>
            </a:r>
          </a:p>
          <a:p>
            <a:pPr algn="l"/>
            <a:endParaRPr lang="fr-FR" dirty="0" smtClean="0">
              <a:solidFill>
                <a:schemeClr val="tx1"/>
              </a:solidFill>
            </a:endParaRPr>
          </a:p>
          <a:p>
            <a:r>
              <a:rPr lang="fr-FR" sz="4500" b="1" dirty="0" smtClean="0">
                <a:solidFill>
                  <a:schemeClr val="tx1"/>
                </a:solidFill>
              </a:rPr>
              <a:t>Information </a:t>
            </a:r>
            <a:r>
              <a:rPr lang="fr-FR" sz="4500" b="1" dirty="0">
                <a:solidFill>
                  <a:schemeClr val="tx1"/>
                </a:solidFill>
              </a:rPr>
              <a:t>« Données »</a:t>
            </a:r>
          </a:p>
          <a:p>
            <a:r>
              <a:rPr lang="fr-FR" sz="4500" b="1" dirty="0">
                <a:solidFill>
                  <a:schemeClr val="tx1"/>
                </a:solidFill>
              </a:rPr>
              <a:t> </a:t>
            </a:r>
          </a:p>
          <a:p>
            <a:r>
              <a:rPr lang="fr-FR" sz="4500" b="1" dirty="0">
                <a:solidFill>
                  <a:schemeClr val="tx1"/>
                </a:solidFill>
              </a:rPr>
              <a:t>Matériel et Logiciel</a:t>
            </a:r>
          </a:p>
          <a:p>
            <a:r>
              <a:rPr lang="fr-FR" b="1" dirty="0">
                <a:solidFill>
                  <a:schemeClr val="tx1"/>
                </a:solidFill>
              </a:rPr>
              <a:t> </a:t>
            </a:r>
          </a:p>
          <a:p>
            <a:r>
              <a:rPr lang="fr-FR" sz="5100" b="1" dirty="0">
                <a:solidFill>
                  <a:schemeClr val="tx1"/>
                </a:solidFill>
              </a:rPr>
              <a:t>Information « Résultats »</a:t>
            </a:r>
          </a:p>
          <a:p>
            <a:endParaRPr lang="fr-FR" b="1" dirty="0">
              <a:solidFill>
                <a:schemeClr val="tx1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4355976" y="407707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427984" y="501317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ORGANISATION GÉNÉRALE D'UN ORDINATEUR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32500" lnSpcReduction="20000"/>
          </a:bodyPr>
          <a:lstStyle/>
          <a:p>
            <a:r>
              <a:rPr lang="fr-FR" dirty="0"/>
              <a:t> </a:t>
            </a:r>
          </a:p>
          <a:p>
            <a:r>
              <a:rPr lang="fr-FR" dirty="0"/>
              <a:t> </a:t>
            </a:r>
          </a:p>
          <a:p>
            <a:r>
              <a:rPr lang="fr-FR" dirty="0"/>
              <a:t> </a:t>
            </a:r>
          </a:p>
          <a:p>
            <a:r>
              <a:rPr lang="fr-FR" dirty="0"/>
              <a:t> </a:t>
            </a:r>
          </a:p>
          <a:p>
            <a:pPr algn="ctr">
              <a:buNone/>
            </a:pPr>
            <a:r>
              <a:rPr lang="fr-FR" sz="9600" dirty="0"/>
              <a:t>Organes de </a:t>
            </a:r>
            <a:r>
              <a:rPr lang="fr-FR" sz="9600" dirty="0" smtClean="0"/>
              <a:t>traitement</a:t>
            </a:r>
            <a:endParaRPr lang="fr-FR" sz="9600" dirty="0"/>
          </a:p>
          <a:p>
            <a:pPr algn="ctr">
              <a:buNone/>
            </a:pPr>
            <a:r>
              <a:rPr lang="fr-FR" sz="9600" dirty="0"/>
              <a:t>Unité Arithmétique et </a:t>
            </a:r>
            <a:r>
              <a:rPr lang="fr-FR" sz="9600" dirty="0" smtClean="0"/>
              <a:t>Logique</a:t>
            </a:r>
            <a:endParaRPr lang="fr-FR" sz="9600" dirty="0"/>
          </a:p>
          <a:p>
            <a:pPr algn="ctr">
              <a:buNone/>
            </a:pPr>
            <a:endParaRPr lang="fr-FR" sz="9600" dirty="0"/>
          </a:p>
          <a:p>
            <a:pPr>
              <a:buNone/>
            </a:pPr>
            <a:r>
              <a:rPr lang="fr-FR" sz="9600" b="1" dirty="0" smtClean="0"/>
              <a:t>Organes d'entrée </a:t>
            </a:r>
            <a:r>
              <a:rPr lang="fr-FR" sz="9600" dirty="0" smtClean="0"/>
              <a:t>Mémoire Centrale </a:t>
            </a:r>
            <a:r>
              <a:rPr lang="fr-FR" sz="9600" b="1" dirty="0" smtClean="0"/>
              <a:t>Organes de sortie</a:t>
            </a:r>
          </a:p>
          <a:p>
            <a:pPr>
              <a:buNone/>
            </a:pPr>
            <a:endParaRPr lang="fr-FR" sz="9600" dirty="0"/>
          </a:p>
          <a:p>
            <a:pPr algn="ctr">
              <a:buNone/>
            </a:pPr>
            <a:r>
              <a:rPr lang="fr-FR" sz="9600" dirty="0" smtClean="0"/>
              <a:t>Unité </a:t>
            </a:r>
            <a:r>
              <a:rPr lang="fr-FR" sz="9600" dirty="0"/>
              <a:t>de </a:t>
            </a:r>
            <a:r>
              <a:rPr lang="fr-FR" sz="9600" dirty="0" smtClean="0"/>
              <a:t>Commande</a:t>
            </a:r>
            <a:endParaRPr lang="fr-FR" sz="9600" dirty="0"/>
          </a:p>
          <a:p>
            <a:pPr algn="ctr">
              <a:buNone/>
            </a:pPr>
            <a:r>
              <a:rPr lang="fr-FR" sz="9600" dirty="0"/>
              <a:t>Mémoires </a:t>
            </a:r>
            <a:r>
              <a:rPr lang="fr-FR" sz="9600" dirty="0" smtClean="0"/>
              <a:t>auxiliaires</a:t>
            </a:r>
            <a:endParaRPr lang="fr-FR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278</Words>
  <Application>Microsoft Office PowerPoint</Application>
  <PresentationFormat>Affichage à l'écran (4:3)</PresentationFormat>
  <Paragraphs>98</Paragraphs>
  <Slides>18</Slides>
  <Notes>18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ENSET Mohammedia</vt:lpstr>
      <vt:lpstr>L'INFORMATIQUE ? </vt:lpstr>
      <vt:lpstr>Diapositive 3</vt:lpstr>
      <vt:lpstr>LE SYSTÈME D’INFORMATION ?  </vt:lpstr>
      <vt:lpstr>Diapositive 5</vt:lpstr>
      <vt:lpstr>LE SYSTÈME INFORMATIQUE ?</vt:lpstr>
      <vt:lpstr>Diapositive 7</vt:lpstr>
      <vt:lpstr>SI   =   M   x   PA   x   SE    </vt:lpstr>
      <vt:lpstr>ORGANISATION GÉNÉRALE D'UN ORDINATEUR </vt:lpstr>
      <vt:lpstr>DÉFINITIONS</vt:lpstr>
      <vt:lpstr> </vt:lpstr>
      <vt:lpstr>Diapositive 12</vt:lpstr>
      <vt:lpstr>ORGANES DE STOCKAGE ?</vt:lpstr>
      <vt:lpstr>Diapositive 14</vt:lpstr>
      <vt:lpstr>MÉMOIRES AUXILIAIRES OU DE MASSES ? </vt:lpstr>
      <vt:lpstr>Diapositive 16</vt:lpstr>
      <vt:lpstr>CAPACITÉ DE MÉMOIRE</vt:lpstr>
      <vt:lpstr>BON APPRENTISSAGE…  DES QUESTIONS 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ENSET Mohammedia</dc:title>
  <dc:creator>samsung</dc:creator>
  <cp:lastModifiedBy>samsung</cp:lastModifiedBy>
  <cp:revision>6</cp:revision>
  <dcterms:created xsi:type="dcterms:W3CDTF">2011-10-09T19:26:51Z</dcterms:created>
  <dcterms:modified xsi:type="dcterms:W3CDTF">2012-09-27T11:44:29Z</dcterms:modified>
</cp:coreProperties>
</file>