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00" r:id="rId2"/>
    <p:sldId id="302" r:id="rId3"/>
    <p:sldId id="256" r:id="rId4"/>
    <p:sldId id="346" r:id="rId5"/>
    <p:sldId id="320" r:id="rId6"/>
    <p:sldId id="291" r:id="rId7"/>
    <p:sldId id="296" r:id="rId8"/>
    <p:sldId id="297" r:id="rId9"/>
    <p:sldId id="352" r:id="rId10"/>
    <p:sldId id="319" r:id="rId11"/>
    <p:sldId id="355" r:id="rId12"/>
    <p:sldId id="356" r:id="rId13"/>
    <p:sldId id="307" r:id="rId14"/>
    <p:sldId id="350" r:id="rId15"/>
    <p:sldId id="348" r:id="rId16"/>
    <p:sldId id="260" r:id="rId17"/>
    <p:sldId id="283" r:id="rId18"/>
    <p:sldId id="362" r:id="rId19"/>
    <p:sldId id="293" r:id="rId20"/>
    <p:sldId id="305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58" r:id="rId44"/>
    <p:sldId id="359" r:id="rId45"/>
    <p:sldId id="360" r:id="rId46"/>
    <p:sldId id="361" r:id="rId47"/>
    <p:sldId id="353" r:id="rId48"/>
    <p:sldId id="298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7E622-049F-420D-9E70-AB2B19225F9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EAB85B0-97F6-4DC8-8195-13C1417C6EF3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Rappel</a:t>
          </a:r>
          <a:endParaRPr lang="fr-FR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92181B-3E6B-4C5F-9889-E36493A4BFB5}" type="parTrans" cxnId="{3CCD3F9A-6E2F-4967-9D48-39DE17AFE2C4}">
      <dgm:prSet/>
      <dgm:spPr/>
      <dgm:t>
        <a:bodyPr/>
        <a:lstStyle/>
        <a:p>
          <a:endParaRPr lang="fr-FR"/>
        </a:p>
      </dgm:t>
    </dgm:pt>
    <dgm:pt modelId="{F56835EC-607E-4451-852A-872C8CAAE257}" type="sibTrans" cxnId="{3CCD3F9A-6E2F-4967-9D48-39DE17AFE2C4}">
      <dgm:prSet/>
      <dgm:spPr/>
      <dgm:t>
        <a:bodyPr/>
        <a:lstStyle/>
        <a:p>
          <a:endParaRPr lang="fr-FR"/>
        </a:p>
      </dgm:t>
    </dgm:pt>
    <dgm:pt modelId="{2227DE6E-1B0A-46E1-918E-4A721E17BC05}">
      <dgm:prSet phldrT="[Texte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Concepts</a:t>
          </a:r>
          <a:endParaRPr lang="fr-FR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8DF031-6B04-4085-AA1B-413CB2FCBBBD}" type="parTrans" cxnId="{1876FB27-39DA-45DC-86BC-D8B8E89A179B}">
      <dgm:prSet/>
      <dgm:spPr/>
      <dgm:t>
        <a:bodyPr/>
        <a:lstStyle/>
        <a:p>
          <a:endParaRPr lang="fr-FR"/>
        </a:p>
      </dgm:t>
    </dgm:pt>
    <dgm:pt modelId="{8039C195-D120-4D03-BE97-A868710D92D5}" type="sibTrans" cxnId="{1876FB27-39DA-45DC-86BC-D8B8E89A179B}">
      <dgm:prSet/>
      <dgm:spPr/>
      <dgm:t>
        <a:bodyPr/>
        <a:lstStyle/>
        <a:p>
          <a:endParaRPr lang="fr-FR"/>
        </a:p>
      </dgm:t>
    </dgm:pt>
    <dgm:pt modelId="{83F99B82-51BA-473F-9191-5B6115F51B73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Motivations et Intérêt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9639FA94-88AC-4719-B4C8-379AE8B09EAE}" type="parTrans" cxnId="{68A98899-5CB7-4A5C-A6B9-15CED3730058}">
      <dgm:prSet/>
      <dgm:spPr/>
      <dgm:t>
        <a:bodyPr/>
        <a:lstStyle/>
        <a:p>
          <a:endParaRPr lang="fr-FR"/>
        </a:p>
      </dgm:t>
    </dgm:pt>
    <dgm:pt modelId="{EEC8E85E-2EB5-4B1E-8690-E8593A53BF71}" type="sibTrans" cxnId="{68A98899-5CB7-4A5C-A6B9-15CED3730058}">
      <dgm:prSet/>
      <dgm:spPr/>
      <dgm:t>
        <a:bodyPr/>
        <a:lstStyle/>
        <a:p>
          <a:endParaRPr lang="fr-FR"/>
        </a:p>
      </dgm:t>
    </dgm:pt>
    <dgm:pt modelId="{A9DAA1A2-2384-4435-98E7-B80BB30AC316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Techniques</a:t>
          </a:r>
          <a:endParaRPr lang="fr-FR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A9F9B4-1664-4AE2-9D1B-C1218D048214}" type="parTrans" cxnId="{E21CD00D-9811-4C4D-BE27-0231831A5001}">
      <dgm:prSet/>
      <dgm:spPr/>
      <dgm:t>
        <a:bodyPr/>
        <a:lstStyle/>
        <a:p>
          <a:endParaRPr lang="fr-FR"/>
        </a:p>
      </dgm:t>
    </dgm:pt>
    <dgm:pt modelId="{A58FBF78-20CE-447B-8E03-998321E66092}" type="sibTrans" cxnId="{E21CD00D-9811-4C4D-BE27-0231831A5001}">
      <dgm:prSet/>
      <dgm:spPr/>
      <dgm:t>
        <a:bodyPr/>
        <a:lstStyle/>
        <a:p>
          <a:endParaRPr lang="fr-FR"/>
        </a:p>
      </dgm:t>
    </dgm:pt>
    <dgm:pt modelId="{54AE582D-DBBB-4400-AF4E-5C99B1E6D8E7}">
      <dgm:prSet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Types d’arbres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8D1EA07B-D0E5-4FE5-BB34-FE18CF3C307B}" type="parTrans" cxnId="{10875213-FF3D-4BE6-93FD-9C47FC0BE008}">
      <dgm:prSet/>
      <dgm:spPr/>
      <dgm:t>
        <a:bodyPr/>
        <a:lstStyle/>
        <a:p>
          <a:endParaRPr lang="fr-FR"/>
        </a:p>
      </dgm:t>
    </dgm:pt>
    <dgm:pt modelId="{2AE5241A-FF63-4DA9-9655-7A30D9AE3037}" type="sibTrans" cxnId="{10875213-FF3D-4BE6-93FD-9C47FC0BE008}">
      <dgm:prSet/>
      <dgm:spPr/>
      <dgm:t>
        <a:bodyPr/>
        <a:lstStyle/>
        <a:p>
          <a:endParaRPr lang="fr-FR"/>
        </a:p>
      </dgm:t>
    </dgm:pt>
    <dgm:pt modelId="{9C5BEB46-B039-4F25-A638-6F994B548366}">
      <dgm:prSet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Applications 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DDB861A8-8148-4F12-8375-8B6158E2E544}" type="parTrans" cxnId="{422F27D1-8F00-4164-98F0-CBC8254B22C8}">
      <dgm:prSet/>
      <dgm:spPr/>
      <dgm:t>
        <a:bodyPr/>
        <a:lstStyle/>
        <a:p>
          <a:endParaRPr lang="fr-FR"/>
        </a:p>
      </dgm:t>
    </dgm:pt>
    <dgm:pt modelId="{459F5B9F-90FC-4B87-B390-DF4891A09E78}" type="sibTrans" cxnId="{422F27D1-8F00-4164-98F0-CBC8254B22C8}">
      <dgm:prSet/>
      <dgm:spPr/>
      <dgm:t>
        <a:bodyPr/>
        <a:lstStyle/>
        <a:p>
          <a:endParaRPr lang="fr-FR"/>
        </a:p>
      </dgm:t>
    </dgm:pt>
    <dgm:pt modelId="{C60E171F-4DD8-4BA9-8F00-EAF86EE61AAA}">
      <dgm:prSet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Avantages et Inconvénients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73CD34AD-5E1E-42A1-B694-A89FC1B1F5E5}" type="parTrans" cxnId="{B36F0069-37E0-49F4-B788-CB9611B51151}">
      <dgm:prSet/>
      <dgm:spPr/>
      <dgm:t>
        <a:bodyPr/>
        <a:lstStyle/>
        <a:p>
          <a:endParaRPr lang="fr-FR"/>
        </a:p>
      </dgm:t>
    </dgm:pt>
    <dgm:pt modelId="{7706A9DC-6874-4321-9783-422780DBA0BC}" type="sibTrans" cxnId="{B36F0069-37E0-49F4-B788-CB9611B51151}">
      <dgm:prSet/>
      <dgm:spPr/>
      <dgm:t>
        <a:bodyPr/>
        <a:lstStyle/>
        <a:p>
          <a:endParaRPr lang="fr-FR"/>
        </a:p>
      </dgm:t>
    </dgm:pt>
    <dgm:pt modelId="{103AD620-004D-414D-A7FE-44B62599FD72}">
      <dgm:prSet custT="1"/>
      <dgm:spPr/>
      <dgm:t>
        <a:bodyPr/>
        <a:lstStyle/>
        <a:p>
          <a:r>
            <a:rPr lang="fr-FR" sz="3200" b="1" dirty="0" smtClean="0">
              <a:latin typeface="Times New Roman" pitchFamily="18" charset="0"/>
              <a:cs typeface="Times New Roman" pitchFamily="18" charset="0"/>
            </a:rPr>
            <a:t>Définition </a:t>
          </a:r>
          <a:endParaRPr lang="fr-FR" sz="3200" b="1" dirty="0">
            <a:latin typeface="Times New Roman" pitchFamily="18" charset="0"/>
            <a:cs typeface="Times New Roman" pitchFamily="18" charset="0"/>
          </a:endParaRPr>
        </a:p>
      </dgm:t>
    </dgm:pt>
    <dgm:pt modelId="{98E688A2-CECE-4858-94C3-C21027622D0E}" type="sibTrans" cxnId="{E27959EA-5B5F-49F9-A29B-41C286B987A2}">
      <dgm:prSet/>
      <dgm:spPr/>
      <dgm:t>
        <a:bodyPr/>
        <a:lstStyle/>
        <a:p>
          <a:endParaRPr lang="fr-FR"/>
        </a:p>
      </dgm:t>
    </dgm:pt>
    <dgm:pt modelId="{74DB6944-8311-48A2-ABFE-FF27F04FCB39}" type="parTrans" cxnId="{E27959EA-5B5F-49F9-A29B-41C286B987A2}">
      <dgm:prSet/>
      <dgm:spPr/>
      <dgm:t>
        <a:bodyPr/>
        <a:lstStyle/>
        <a:p>
          <a:endParaRPr lang="fr-FR"/>
        </a:p>
      </dgm:t>
    </dgm:pt>
    <dgm:pt modelId="{25B2E67C-2326-44ED-9907-3A389838A3B1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Etapes  datamining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CD86E1D9-3BBD-4A3C-A693-C1F7E56B22FA}" type="parTrans" cxnId="{40D94D35-A243-438C-B70A-0A0EAAA25E43}">
      <dgm:prSet/>
      <dgm:spPr/>
      <dgm:t>
        <a:bodyPr/>
        <a:lstStyle/>
        <a:p>
          <a:endParaRPr lang="fr-FR"/>
        </a:p>
      </dgm:t>
    </dgm:pt>
    <dgm:pt modelId="{1EB35788-2274-4EAE-BA84-40133E6D7F92}" type="sibTrans" cxnId="{40D94D35-A243-438C-B70A-0A0EAAA25E43}">
      <dgm:prSet/>
      <dgm:spPr/>
      <dgm:t>
        <a:bodyPr/>
        <a:lstStyle/>
        <a:p>
          <a:endParaRPr lang="fr-FR"/>
        </a:p>
      </dgm:t>
    </dgm:pt>
    <dgm:pt modelId="{A3FD7D0F-9B8D-4B32-9405-5E234CF0F5FD}">
      <dgm:prSet phldrT="[Texte]" custT="1"/>
      <dgm:spPr/>
      <dgm:t>
        <a:bodyPr/>
        <a:lstStyle/>
        <a:p>
          <a:r>
            <a:rPr lang="fr-FR" sz="2800" b="1" dirty="0" smtClean="0">
              <a:latin typeface="Times New Roman" pitchFamily="18" charset="0"/>
              <a:cs typeface="Times New Roman" pitchFamily="18" charset="0"/>
            </a:rPr>
            <a:t>Architecture datamining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DDB11D9A-9A13-47DD-9772-4D8613899F9D}" type="parTrans" cxnId="{54A99D4C-CEDB-4E72-BA67-5A05FFD1872B}">
      <dgm:prSet/>
      <dgm:spPr/>
      <dgm:t>
        <a:bodyPr/>
        <a:lstStyle/>
        <a:p>
          <a:endParaRPr lang="fr-FR"/>
        </a:p>
      </dgm:t>
    </dgm:pt>
    <dgm:pt modelId="{8D94E426-73B1-4CA7-B0F4-419669234CFF}" type="sibTrans" cxnId="{54A99D4C-CEDB-4E72-BA67-5A05FFD1872B}">
      <dgm:prSet/>
      <dgm:spPr/>
      <dgm:t>
        <a:bodyPr/>
        <a:lstStyle/>
        <a:p>
          <a:endParaRPr lang="fr-FR"/>
        </a:p>
      </dgm:t>
    </dgm:pt>
    <dgm:pt modelId="{27BD204E-5DEE-4807-9011-D9CA7381C62F}" type="pres">
      <dgm:prSet presAssocID="{59C7E622-049F-420D-9E70-AB2B19225F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EF1E0C-273B-4098-B45B-2B1910DAF892}" type="pres">
      <dgm:prSet presAssocID="{CEAB85B0-97F6-4DC8-8195-13C1417C6EF3}" presName="composite" presStyleCnt="0"/>
      <dgm:spPr/>
    </dgm:pt>
    <dgm:pt modelId="{C88A0E77-420A-47E5-BA3B-14E1D35955C1}" type="pres">
      <dgm:prSet presAssocID="{CEAB85B0-97F6-4DC8-8195-13C1417C6EF3}" presName="parentText" presStyleLbl="alignNode1" presStyleIdx="0" presStyleCnt="3" custScaleX="1913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DA5E2-F21B-4E08-AD0B-782A30615B51}" type="pres">
      <dgm:prSet presAssocID="{CEAB85B0-97F6-4DC8-8195-13C1417C6EF3}" presName="descendantText" presStyleLbl="alignAcc1" presStyleIdx="0" presStyleCnt="3" custScaleX="76278" custScaleY="100000" custLinFactNeighborX="-110" custLinFactNeighborY="99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31E7DF-AD75-4D9A-B536-E5A313E69060}" type="pres">
      <dgm:prSet presAssocID="{F56835EC-607E-4451-852A-872C8CAAE257}" presName="sp" presStyleCnt="0"/>
      <dgm:spPr/>
    </dgm:pt>
    <dgm:pt modelId="{D9FEFDDC-638A-411F-B2AA-525DAA55C521}" type="pres">
      <dgm:prSet presAssocID="{2227DE6E-1B0A-46E1-918E-4A721E17BC05}" presName="composite" presStyleCnt="0"/>
      <dgm:spPr/>
    </dgm:pt>
    <dgm:pt modelId="{53E666BB-C259-4475-A685-7CAB50E15291}" type="pres">
      <dgm:prSet presAssocID="{2227DE6E-1B0A-46E1-918E-4A721E17BC05}" presName="parentText" presStyleLbl="alignNode1" presStyleIdx="1" presStyleCnt="3" custScaleX="1913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7CC7FE-69D9-4387-BB30-C8CFE4FB3D87}" type="pres">
      <dgm:prSet presAssocID="{2227DE6E-1B0A-46E1-918E-4A721E17BC05}" presName="descendantText" presStyleLbl="alignAcc1" presStyleIdx="1" presStyleCnt="3" custScaleX="78791" custScaleY="175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69BDA8-20EF-4A92-9247-61E2E9C84172}" type="pres">
      <dgm:prSet presAssocID="{8039C195-D120-4D03-BE97-A868710D92D5}" presName="sp" presStyleCnt="0"/>
      <dgm:spPr/>
    </dgm:pt>
    <dgm:pt modelId="{03162FA3-C094-4CC6-8E76-0D08CC0DB2AB}" type="pres">
      <dgm:prSet presAssocID="{A9DAA1A2-2384-4435-98E7-B80BB30AC316}" presName="composite" presStyleCnt="0"/>
      <dgm:spPr/>
    </dgm:pt>
    <dgm:pt modelId="{DFAB3AD5-7B16-45B5-8188-647452E48654}" type="pres">
      <dgm:prSet presAssocID="{A9DAA1A2-2384-4435-98E7-B80BB30AC316}" presName="parentText" presStyleLbl="alignNode1" presStyleIdx="2" presStyleCnt="3" custScaleX="2031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CF9338-EC6C-4754-B906-3BFCF39E7176}" type="pres">
      <dgm:prSet presAssocID="{A9DAA1A2-2384-4435-98E7-B80BB30AC316}" presName="descendantText" presStyleLbl="alignAcc1" presStyleIdx="2" presStyleCnt="3" custScaleX="82062" custScaleY="169655" custLinFactNeighborX="478" custLinFactNeighborY="213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2F27D1-8F00-4164-98F0-CBC8254B22C8}" srcId="{A9DAA1A2-2384-4435-98E7-B80BB30AC316}" destId="{9C5BEB46-B039-4F25-A638-6F994B548366}" srcOrd="1" destOrd="0" parTransId="{DDB861A8-8148-4F12-8375-8B6158E2E544}" sibTransId="{459F5B9F-90FC-4B87-B390-DF4891A09E78}"/>
    <dgm:cxn modelId="{A791DDD9-1924-4B7F-AAE3-61A5C5B0AF3E}" type="presOf" srcId="{25B2E67C-2326-44ED-9907-3A389838A3B1}" destId="{B27CC7FE-69D9-4387-BB30-C8CFE4FB3D87}" srcOrd="0" destOrd="2" presId="urn:microsoft.com/office/officeart/2005/8/layout/chevron2"/>
    <dgm:cxn modelId="{C50CCEEA-F012-412C-AABB-ED601A756803}" type="presOf" srcId="{A9DAA1A2-2384-4435-98E7-B80BB30AC316}" destId="{DFAB3AD5-7B16-45B5-8188-647452E48654}" srcOrd="0" destOrd="0" presId="urn:microsoft.com/office/officeart/2005/8/layout/chevron2"/>
    <dgm:cxn modelId="{54A99D4C-CEDB-4E72-BA67-5A05FFD1872B}" srcId="{2227DE6E-1B0A-46E1-918E-4A721E17BC05}" destId="{A3FD7D0F-9B8D-4B32-9405-5E234CF0F5FD}" srcOrd="1" destOrd="0" parTransId="{DDB11D9A-9A13-47DD-9772-4D8613899F9D}" sibTransId="{8D94E426-73B1-4CA7-B0F4-419669234CFF}"/>
    <dgm:cxn modelId="{E831991F-6C50-47CA-8F70-944B4D06D378}" type="presOf" srcId="{9C5BEB46-B039-4F25-A638-6F994B548366}" destId="{D5CF9338-EC6C-4754-B906-3BFCF39E7176}" srcOrd="0" destOrd="1" presId="urn:microsoft.com/office/officeart/2005/8/layout/chevron2"/>
    <dgm:cxn modelId="{B36F0069-37E0-49F4-B788-CB9611B51151}" srcId="{A9DAA1A2-2384-4435-98E7-B80BB30AC316}" destId="{C60E171F-4DD8-4BA9-8F00-EAF86EE61AAA}" srcOrd="2" destOrd="0" parTransId="{73CD34AD-5E1E-42A1-B694-A89FC1B1F5E5}" sibTransId="{7706A9DC-6874-4321-9783-422780DBA0BC}"/>
    <dgm:cxn modelId="{B63B866C-959F-4744-AB04-43C9E7A625C8}" type="presOf" srcId="{83F99B82-51BA-473F-9191-5B6115F51B73}" destId="{B27CC7FE-69D9-4387-BB30-C8CFE4FB3D87}" srcOrd="0" destOrd="0" presId="urn:microsoft.com/office/officeart/2005/8/layout/chevron2"/>
    <dgm:cxn modelId="{40D94D35-A243-438C-B70A-0A0EAAA25E43}" srcId="{2227DE6E-1B0A-46E1-918E-4A721E17BC05}" destId="{25B2E67C-2326-44ED-9907-3A389838A3B1}" srcOrd="2" destOrd="0" parTransId="{CD86E1D9-3BBD-4A3C-A693-C1F7E56B22FA}" sibTransId="{1EB35788-2274-4EAE-BA84-40133E6D7F92}"/>
    <dgm:cxn modelId="{4441F0EB-8816-466B-8B0A-AC19D18CE39C}" type="presOf" srcId="{103AD620-004D-414D-A7FE-44B62599FD72}" destId="{F19DA5E2-F21B-4E08-AD0B-782A30615B51}" srcOrd="0" destOrd="0" presId="urn:microsoft.com/office/officeart/2005/8/layout/chevron2"/>
    <dgm:cxn modelId="{1876FB27-39DA-45DC-86BC-D8B8E89A179B}" srcId="{59C7E622-049F-420D-9E70-AB2B19225F92}" destId="{2227DE6E-1B0A-46E1-918E-4A721E17BC05}" srcOrd="1" destOrd="0" parTransId="{428DF031-6B04-4085-AA1B-413CB2FCBBBD}" sibTransId="{8039C195-D120-4D03-BE97-A868710D92D5}"/>
    <dgm:cxn modelId="{C9D05E1D-E2EF-424C-B0B8-25D9CEFF4F60}" type="presOf" srcId="{C60E171F-4DD8-4BA9-8F00-EAF86EE61AAA}" destId="{D5CF9338-EC6C-4754-B906-3BFCF39E7176}" srcOrd="0" destOrd="2" presId="urn:microsoft.com/office/officeart/2005/8/layout/chevron2"/>
    <dgm:cxn modelId="{3CCD3F9A-6E2F-4967-9D48-39DE17AFE2C4}" srcId="{59C7E622-049F-420D-9E70-AB2B19225F92}" destId="{CEAB85B0-97F6-4DC8-8195-13C1417C6EF3}" srcOrd="0" destOrd="0" parTransId="{0A92181B-3E6B-4C5F-9889-E36493A4BFB5}" sibTransId="{F56835EC-607E-4451-852A-872C8CAAE257}"/>
    <dgm:cxn modelId="{E21CD00D-9811-4C4D-BE27-0231831A5001}" srcId="{59C7E622-049F-420D-9E70-AB2B19225F92}" destId="{A9DAA1A2-2384-4435-98E7-B80BB30AC316}" srcOrd="2" destOrd="0" parTransId="{99A9F9B4-1664-4AE2-9D1B-C1218D048214}" sibTransId="{A58FBF78-20CE-447B-8E03-998321E66092}"/>
    <dgm:cxn modelId="{1718FD89-E584-4A1F-9CDA-DF1F9DB4694D}" type="presOf" srcId="{CEAB85B0-97F6-4DC8-8195-13C1417C6EF3}" destId="{C88A0E77-420A-47E5-BA3B-14E1D35955C1}" srcOrd="0" destOrd="0" presId="urn:microsoft.com/office/officeart/2005/8/layout/chevron2"/>
    <dgm:cxn modelId="{0C85FBD9-F8F7-4C00-825B-E4BA4FD6757B}" type="presOf" srcId="{A3FD7D0F-9B8D-4B32-9405-5E234CF0F5FD}" destId="{B27CC7FE-69D9-4387-BB30-C8CFE4FB3D87}" srcOrd="0" destOrd="1" presId="urn:microsoft.com/office/officeart/2005/8/layout/chevron2"/>
    <dgm:cxn modelId="{68A98899-5CB7-4A5C-A6B9-15CED3730058}" srcId="{2227DE6E-1B0A-46E1-918E-4A721E17BC05}" destId="{83F99B82-51BA-473F-9191-5B6115F51B73}" srcOrd="0" destOrd="0" parTransId="{9639FA94-88AC-4719-B4C8-379AE8B09EAE}" sibTransId="{EEC8E85E-2EB5-4B1E-8690-E8593A53BF71}"/>
    <dgm:cxn modelId="{B5C7041F-C241-4EC6-9393-F7A3E9F12DF6}" type="presOf" srcId="{54AE582D-DBBB-4400-AF4E-5C99B1E6D8E7}" destId="{D5CF9338-EC6C-4754-B906-3BFCF39E7176}" srcOrd="0" destOrd="0" presId="urn:microsoft.com/office/officeart/2005/8/layout/chevron2"/>
    <dgm:cxn modelId="{E27959EA-5B5F-49F9-A29B-41C286B987A2}" srcId="{CEAB85B0-97F6-4DC8-8195-13C1417C6EF3}" destId="{103AD620-004D-414D-A7FE-44B62599FD72}" srcOrd="0" destOrd="0" parTransId="{74DB6944-8311-48A2-ABFE-FF27F04FCB39}" sibTransId="{98E688A2-CECE-4858-94C3-C21027622D0E}"/>
    <dgm:cxn modelId="{DC202CFC-B621-4F13-9388-42AC06D3A69B}" type="presOf" srcId="{59C7E622-049F-420D-9E70-AB2B19225F92}" destId="{27BD204E-5DEE-4807-9011-D9CA7381C62F}" srcOrd="0" destOrd="0" presId="urn:microsoft.com/office/officeart/2005/8/layout/chevron2"/>
    <dgm:cxn modelId="{320E13E5-212B-4E2F-BC88-C92A917F4209}" type="presOf" srcId="{2227DE6E-1B0A-46E1-918E-4A721E17BC05}" destId="{53E666BB-C259-4475-A685-7CAB50E15291}" srcOrd="0" destOrd="0" presId="urn:microsoft.com/office/officeart/2005/8/layout/chevron2"/>
    <dgm:cxn modelId="{10875213-FF3D-4BE6-93FD-9C47FC0BE008}" srcId="{A9DAA1A2-2384-4435-98E7-B80BB30AC316}" destId="{54AE582D-DBBB-4400-AF4E-5C99B1E6D8E7}" srcOrd="0" destOrd="0" parTransId="{8D1EA07B-D0E5-4FE5-BB34-FE18CF3C307B}" sibTransId="{2AE5241A-FF63-4DA9-9655-7A30D9AE3037}"/>
    <dgm:cxn modelId="{348E75AD-12D3-4ACC-B52E-B104ED4E208A}" type="presParOf" srcId="{27BD204E-5DEE-4807-9011-D9CA7381C62F}" destId="{BFEF1E0C-273B-4098-B45B-2B1910DAF892}" srcOrd="0" destOrd="0" presId="urn:microsoft.com/office/officeart/2005/8/layout/chevron2"/>
    <dgm:cxn modelId="{BB2EC894-0A7E-4B99-BAF1-27EFE3C82839}" type="presParOf" srcId="{BFEF1E0C-273B-4098-B45B-2B1910DAF892}" destId="{C88A0E77-420A-47E5-BA3B-14E1D35955C1}" srcOrd="0" destOrd="0" presId="urn:microsoft.com/office/officeart/2005/8/layout/chevron2"/>
    <dgm:cxn modelId="{72F89C98-8BED-4644-85F6-5B8E6EDA3AD5}" type="presParOf" srcId="{BFEF1E0C-273B-4098-B45B-2B1910DAF892}" destId="{F19DA5E2-F21B-4E08-AD0B-782A30615B51}" srcOrd="1" destOrd="0" presId="urn:microsoft.com/office/officeart/2005/8/layout/chevron2"/>
    <dgm:cxn modelId="{11AC7F06-15B5-4F4F-B8B1-9F49326D8119}" type="presParOf" srcId="{27BD204E-5DEE-4807-9011-D9CA7381C62F}" destId="{9E31E7DF-AD75-4D9A-B536-E5A313E69060}" srcOrd="1" destOrd="0" presId="urn:microsoft.com/office/officeart/2005/8/layout/chevron2"/>
    <dgm:cxn modelId="{C2D957DA-0236-4356-9559-4334AB823868}" type="presParOf" srcId="{27BD204E-5DEE-4807-9011-D9CA7381C62F}" destId="{D9FEFDDC-638A-411F-B2AA-525DAA55C521}" srcOrd="2" destOrd="0" presId="urn:microsoft.com/office/officeart/2005/8/layout/chevron2"/>
    <dgm:cxn modelId="{9B308F0F-CC2D-4292-B393-93C577F84173}" type="presParOf" srcId="{D9FEFDDC-638A-411F-B2AA-525DAA55C521}" destId="{53E666BB-C259-4475-A685-7CAB50E15291}" srcOrd="0" destOrd="0" presId="urn:microsoft.com/office/officeart/2005/8/layout/chevron2"/>
    <dgm:cxn modelId="{79FAAE27-2E05-47D4-8568-4B72A155C0F9}" type="presParOf" srcId="{D9FEFDDC-638A-411F-B2AA-525DAA55C521}" destId="{B27CC7FE-69D9-4387-BB30-C8CFE4FB3D87}" srcOrd="1" destOrd="0" presId="urn:microsoft.com/office/officeart/2005/8/layout/chevron2"/>
    <dgm:cxn modelId="{B2CD2342-B97D-4225-881D-A18616D01AF5}" type="presParOf" srcId="{27BD204E-5DEE-4807-9011-D9CA7381C62F}" destId="{EF69BDA8-20EF-4A92-9247-61E2E9C84172}" srcOrd="3" destOrd="0" presId="urn:microsoft.com/office/officeart/2005/8/layout/chevron2"/>
    <dgm:cxn modelId="{A4C9157B-4535-4BB0-85C7-5BFEA76E900C}" type="presParOf" srcId="{27BD204E-5DEE-4807-9011-D9CA7381C62F}" destId="{03162FA3-C094-4CC6-8E76-0D08CC0DB2AB}" srcOrd="4" destOrd="0" presId="urn:microsoft.com/office/officeart/2005/8/layout/chevron2"/>
    <dgm:cxn modelId="{E780AFE2-44F0-4E1C-A89E-D13320A774A9}" type="presParOf" srcId="{03162FA3-C094-4CC6-8E76-0D08CC0DB2AB}" destId="{DFAB3AD5-7B16-45B5-8188-647452E48654}" srcOrd="0" destOrd="0" presId="urn:microsoft.com/office/officeart/2005/8/layout/chevron2"/>
    <dgm:cxn modelId="{940074E9-5949-4385-9BF0-A54AB6BF3B68}" type="presParOf" srcId="{03162FA3-C094-4CC6-8E76-0D08CC0DB2AB}" destId="{D5CF9338-EC6C-4754-B906-3BFCF39E71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A0E77-420A-47E5-BA3B-14E1D35955C1}">
      <dsp:nvSpPr>
        <dsp:cNvPr id="0" name=""/>
        <dsp:cNvSpPr/>
      </dsp:nvSpPr>
      <dsp:spPr>
        <a:xfrm rot="5400000">
          <a:off x="487707" y="-236592"/>
          <a:ext cx="1475600" cy="1976606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Rappel</a:t>
          </a:r>
          <a:endParaRPr lang="fr-FR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87707" y="-236592"/>
        <a:ext cx="1475600" cy="1976606"/>
      </dsp:txXfrm>
    </dsp:sp>
    <dsp:sp modelId="{F19DA5E2-F21B-4E08-AD0B-782A30615B51}">
      <dsp:nvSpPr>
        <dsp:cNvPr id="0" name=""/>
        <dsp:cNvSpPr/>
      </dsp:nvSpPr>
      <dsp:spPr>
        <a:xfrm rot="5400000">
          <a:off x="4331248" y="-1756918"/>
          <a:ext cx="959644" cy="4692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>
              <a:latin typeface="Times New Roman" pitchFamily="18" charset="0"/>
              <a:cs typeface="Times New Roman" pitchFamily="18" charset="0"/>
            </a:rPr>
            <a:t>Définition </a:t>
          </a:r>
          <a:endParaRPr lang="fr-FR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31248" y="-1756918"/>
        <a:ext cx="959644" cy="4692425"/>
      </dsp:txXfrm>
    </dsp:sp>
    <dsp:sp modelId="{53E666BB-C259-4475-A685-7CAB50E15291}">
      <dsp:nvSpPr>
        <dsp:cNvPr id="0" name=""/>
        <dsp:cNvSpPr/>
      </dsp:nvSpPr>
      <dsp:spPr>
        <a:xfrm rot="5400000">
          <a:off x="487701" y="1438721"/>
          <a:ext cx="1475600" cy="1976596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Concepts</a:t>
          </a:r>
          <a:endParaRPr lang="fr-FR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87701" y="1438721"/>
        <a:ext cx="1475600" cy="1976596"/>
      </dsp:txXfrm>
    </dsp:sp>
    <dsp:sp modelId="{B27CC7FE-69D9-4387-BB30-C8CFE4FB3D87}">
      <dsp:nvSpPr>
        <dsp:cNvPr id="0" name=""/>
        <dsp:cNvSpPr/>
      </dsp:nvSpPr>
      <dsp:spPr>
        <a:xfrm rot="5400000">
          <a:off x="4076050" y="-334562"/>
          <a:ext cx="1686235" cy="500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Motivations et Intérêt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Architecture datamining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Etapes  datamining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6050" y="-334562"/>
        <a:ext cx="1686235" cy="5006704"/>
      </dsp:txXfrm>
    </dsp:sp>
    <dsp:sp modelId="{DFAB3AD5-7B16-45B5-8188-647452E48654}">
      <dsp:nvSpPr>
        <dsp:cNvPr id="0" name=""/>
        <dsp:cNvSpPr/>
      </dsp:nvSpPr>
      <dsp:spPr>
        <a:xfrm rot="5400000">
          <a:off x="548804" y="3023424"/>
          <a:ext cx="1475600" cy="2098801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Techniques</a:t>
          </a:r>
          <a:endParaRPr lang="fr-FR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48804" y="3023424"/>
        <a:ext cx="1475600" cy="2098801"/>
      </dsp:txXfrm>
    </dsp:sp>
    <dsp:sp modelId="{D5CF9338-EC6C-4754-B906-3BFCF39E7176}">
      <dsp:nvSpPr>
        <dsp:cNvPr id="0" name=""/>
        <dsp:cNvSpPr/>
      </dsp:nvSpPr>
      <dsp:spPr>
        <a:xfrm rot="5400000">
          <a:off x="4330192" y="1295401"/>
          <a:ext cx="1627229" cy="5431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Types d’arbres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Applications 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latin typeface="Times New Roman" pitchFamily="18" charset="0"/>
              <a:cs typeface="Times New Roman" pitchFamily="18" charset="0"/>
            </a:rPr>
            <a:t>Avantages et Inconvénients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30192" y="1295401"/>
        <a:ext cx="1627229" cy="543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CC78-B60A-45D2-B749-1A9242D9DA0C}" type="datetimeFigureOut">
              <a:rPr lang="fr-FR" smtClean="0"/>
              <a:pPr/>
              <a:t>03/07/2012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8152A-3D0C-4C95-ADD8-8D5297B65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210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CAAD1-51F4-4A1C-85C8-D62447D1431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u="sng" dirty="0" smtClean="0"/>
              <a:t>Description de concepts</a:t>
            </a:r>
            <a:r>
              <a:rPr lang="fr-FR" sz="3200" u="sng" dirty="0" smtClean="0"/>
              <a:t>: </a:t>
            </a:r>
            <a:r>
              <a:rPr lang="fr-FR" u="sng" dirty="0" smtClean="0"/>
              <a:t>Caractérisation et  discrimination</a:t>
            </a:r>
            <a:endParaRPr lang="fr-FR" dirty="0" smtClean="0"/>
          </a:p>
          <a:p>
            <a:pPr lvl="1">
              <a:lnSpc>
                <a:spcPct val="130000"/>
              </a:lnSpc>
            </a:pPr>
            <a:r>
              <a:rPr lang="fr-FR" dirty="0" smtClean="0"/>
              <a:t>Caractérisation : Il s’agit de trouver des descriptions concises et précises de certains concepts. Ex: On a une table décrivant les clients d’une entreprise. </a:t>
            </a:r>
          </a:p>
          <a:p>
            <a:pPr lvl="1">
              <a:lnSpc>
                <a:spcPct val="130000"/>
              </a:lnSpc>
            </a:pPr>
            <a:r>
              <a:rPr lang="fr-FR" dirty="0" smtClean="0"/>
              <a:t>Contraster (régions sèches vs humides)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09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98575" y="801688"/>
            <a:ext cx="4260850" cy="31956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98575" y="801688"/>
            <a:ext cx="4260850" cy="31956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5024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centrale : Diviser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recursivement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plus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ecacement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l'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echantillon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d'apprentissage par des tests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l'aide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attributs jusqu'a obtenir des sous-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echantillons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contenant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(presque) que des exemples appartenant a une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m^eme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classe.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fr-FR" sz="2800" dirty="0" smtClean="0"/>
              <a:t>recherche à chaque niveau de l’attribut le plus discriminant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Partition (nœud P)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si (tous les éléments de P sont dans la même classe) alors retour;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pour chaque attribut A faire</a:t>
            </a:r>
          </a:p>
          <a:p>
            <a:pPr lvl="2">
              <a:lnSpc>
                <a:spcPct val="90000"/>
              </a:lnSpc>
            </a:pPr>
            <a:r>
              <a:rPr lang="fr-FR" sz="2000" dirty="0" smtClean="0"/>
              <a:t>évaluer la qualité du partitionnement  sur A;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utiliser le meilleur partitionnement pour diviser P en P1, P2, …</a:t>
            </a:r>
            <a:r>
              <a:rPr lang="fr-FR" sz="2400" dirty="0" err="1" smtClean="0"/>
              <a:t>Pn</a:t>
            </a:r>
            <a:endParaRPr lang="fr-FR" sz="2400" dirty="0" smtClean="0"/>
          </a:p>
          <a:p>
            <a:pPr lvl="1">
              <a:lnSpc>
                <a:spcPct val="90000"/>
              </a:lnSpc>
            </a:pPr>
            <a:r>
              <a:rPr lang="fr-FR" sz="2400" dirty="0" smtClean="0"/>
              <a:t>pour i = 1 à n faire Partition(Pi);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0677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Simulation des neurones dans le cerveau humain par apprentissage de règles et généralisations</a:t>
            </a:r>
            <a:endParaRPr lang="en-CA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6745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08445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liens sont pondérés par des poids.</a:t>
            </a:r>
          </a:p>
          <a:p>
            <a:endParaRPr lang="fr-FR" dirty="0" smtClean="0"/>
          </a:p>
          <a:p>
            <a:r>
              <a:rPr lang="fr-FR" dirty="0" smtClean="0"/>
              <a:t>Explication des deux phases.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734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réseaux de type </a:t>
            </a:r>
            <a:r>
              <a:rPr lang="fr-FR" b="1" dirty="0" smtClean="0"/>
              <a:t>MLP</a:t>
            </a:r>
            <a:r>
              <a:rPr lang="fr-FR" dirty="0" smtClean="0"/>
              <a:t> (Multi-Layer Perceptron) calculent une combinaison linéaire des entrées : la fonction de combinaison renvoie le produit scalaire entre le vecteur des entrées et le vecteur des poids synaptiques. Cette fonction est aussi appelée fonction de somme des poids.</a:t>
            </a:r>
          </a:p>
          <a:p>
            <a:endParaRPr lang="fr-FR" dirty="0" smtClean="0"/>
          </a:p>
          <a:p>
            <a:r>
              <a:rPr lang="fr-FR" dirty="0" smtClean="0"/>
              <a:t>Les réseaux de type </a:t>
            </a:r>
            <a:r>
              <a:rPr lang="fr-FR" b="1" dirty="0" smtClean="0"/>
              <a:t>RBF</a:t>
            </a:r>
            <a:r>
              <a:rPr lang="fr-FR" dirty="0" smtClean="0"/>
              <a:t> (Radial Basis </a:t>
            </a:r>
            <a:r>
              <a:rPr lang="fr-FR" dirty="0" err="1" smtClean="0"/>
              <a:t>Function</a:t>
            </a:r>
            <a:r>
              <a:rPr lang="fr-FR" dirty="0" smtClean="0"/>
              <a:t>) calculent la distance entre les entrées : la fonction de combinaison renvoie la norme euclidienne du vecteur issu de la différence vectorielle entre les vecteurs d’entrées.</a:t>
            </a:r>
          </a:p>
          <a:p>
            <a:endParaRPr lang="fr-FR" dirty="0" smtClean="0"/>
          </a:p>
          <a:p>
            <a:r>
              <a:rPr lang="fr-FR" dirty="0" smtClean="0"/>
              <a:t>Ils existent cependant d’autres fonctions de combinaison : minimum, maximum, majorité …</a:t>
            </a:r>
          </a:p>
          <a:p>
            <a:endParaRPr lang="fr-FR" dirty="0" smtClean="0"/>
          </a:p>
          <a:p>
            <a:r>
              <a:rPr lang="fr-FR" b="1" dirty="0" smtClean="0"/>
              <a:t>SQL Server</a:t>
            </a:r>
          </a:p>
          <a:p>
            <a:r>
              <a:rPr lang="fr-FR" dirty="0" smtClean="0"/>
              <a:t>Fonction de combinaison : somme des poids (</a:t>
            </a:r>
            <a:r>
              <a:rPr lang="fr-FR" dirty="0" err="1" smtClean="0"/>
              <a:t>weighted</a:t>
            </a:r>
            <a:r>
              <a:rPr lang="fr-FR" dirty="0" smtClean="0"/>
              <a:t> somme)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0337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98575" y="801688"/>
            <a:ext cx="4260850" cy="31956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fr-FR" dirty="0" smtClean="0"/>
              <a:t>La phase d’apprentissage est l’une des étapes les plus importantes dans la création d’un réseau de neurones. Cette phase consiste à construire des prédicateurs à partir d’exemples. </a:t>
            </a:r>
          </a:p>
          <a:p>
            <a:pPr>
              <a:buFontTx/>
              <a:buChar char="•"/>
            </a:pPr>
            <a:r>
              <a:rPr lang="fr-FR" dirty="0" smtClean="0"/>
              <a:t>Il existe deux sortes d’apprentissage :</a:t>
            </a:r>
          </a:p>
          <a:p>
            <a:pPr lvl="1">
              <a:buFontTx/>
              <a:buChar char="•"/>
            </a:pPr>
            <a:r>
              <a:rPr lang="fr-FR" dirty="0" smtClean="0"/>
              <a:t>l'apprentissage « </a:t>
            </a:r>
            <a:r>
              <a:rPr lang="fr-FR" dirty="0" err="1" smtClean="0"/>
              <a:t>off-line</a:t>
            </a:r>
            <a:r>
              <a:rPr lang="fr-FR" dirty="0" smtClean="0"/>
              <a:t> »   ou  « batch » : mise à jour des poids après la présentation de tous les exemples (calculs et stockages lourds si trop d’exemples)</a:t>
            </a:r>
          </a:p>
          <a:p>
            <a:pPr lvl="1">
              <a:buFontTx/>
              <a:buChar char="•"/>
            </a:pPr>
            <a:r>
              <a:rPr lang="fr-FR" dirty="0" smtClean="0"/>
              <a:t>l'apprentissage « on-line » ou « stochastique » : mise à jour des poids après chaque exemple (pose des problèmes de convergence).</a:t>
            </a:r>
          </a:p>
          <a:p>
            <a:pPr>
              <a:buFontTx/>
              <a:buChar char="•"/>
            </a:pPr>
            <a:endParaRPr lang="fr-FR" dirty="0" smtClean="0"/>
          </a:p>
          <a:p>
            <a:pPr>
              <a:buFontTx/>
              <a:buChar char="•"/>
            </a:pPr>
            <a:r>
              <a:rPr lang="fr-FR" dirty="0" smtClean="0"/>
              <a:t>Explication du schéma</a:t>
            </a:r>
          </a:p>
          <a:p>
            <a:pPr>
              <a:buFontTx/>
              <a:buChar char="•"/>
            </a:pPr>
            <a:r>
              <a:rPr lang="fr-FR" dirty="0" smtClean="0"/>
              <a:t>Une des méthodes d’apprentissage les plus utilisées est la méthode de rétro-propagation du gradient mais il en existe également d’autres.</a:t>
            </a:r>
          </a:p>
          <a:p>
            <a:pPr>
              <a:buFontTx/>
              <a:buChar char="•"/>
            </a:pPr>
            <a:endParaRPr lang="fr-FR" dirty="0" smtClean="0"/>
          </a:p>
          <a:p>
            <a:r>
              <a:rPr lang="fr-FR" b="1" dirty="0" smtClean="0"/>
              <a:t>SQL Server:</a:t>
            </a:r>
          </a:p>
          <a:p>
            <a:pPr>
              <a:buFontTx/>
              <a:buChar char="•"/>
            </a:pPr>
            <a:r>
              <a:rPr lang="fr-FR" dirty="0" smtClean="0"/>
              <a:t>Type batch car plus robuste pour les modèles de régression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927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 smtClean="0"/>
              <a:t>Intérêt scientifique</a:t>
            </a:r>
          </a:p>
          <a:p>
            <a:pPr lvl="1"/>
            <a:r>
              <a:rPr lang="fr-FR" sz="2400" dirty="0" smtClean="0"/>
              <a:t>Processus d’aide à la décision où les utilisateurs cherchent des modèles d’interprétation dans les données</a:t>
            </a:r>
          </a:p>
          <a:p>
            <a:pPr lvl="1"/>
            <a:r>
              <a:rPr lang="fr-FR" sz="2400" dirty="0" smtClean="0"/>
              <a:t>Extraction d’informations auparavant inconnues et potentiellement utiles à partir des données disponibles</a:t>
            </a:r>
          </a:p>
          <a:p>
            <a:r>
              <a:rPr lang="fr-FR" sz="2800" dirty="0" smtClean="0"/>
              <a:t>Intérêt économique</a:t>
            </a:r>
          </a:p>
          <a:p>
            <a:pPr lvl="1"/>
            <a:r>
              <a:rPr lang="fr-FR" sz="2400" dirty="0" smtClean="0"/>
              <a:t>Amélioration de la qualité des produits et des services</a:t>
            </a:r>
          </a:p>
          <a:p>
            <a:pPr lvl="1"/>
            <a:r>
              <a:rPr lang="fr-FR" sz="2400" dirty="0" smtClean="0"/>
              <a:t>Passage d’un marketing de masse à un marketing individualisé</a:t>
            </a:r>
          </a:p>
          <a:p>
            <a:pPr lvl="1"/>
            <a:r>
              <a:rPr lang="fr-FR" sz="2400" dirty="0" smtClean="0"/>
              <a:t>Fidélisation des clients</a:t>
            </a:r>
          </a:p>
          <a:p>
            <a:pPr lvl="1"/>
            <a:r>
              <a:rPr lang="fr-FR" sz="2400" dirty="0" smtClean="0"/>
              <a:t>Favoriser la différentiation stratégique de l’entreprise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C7-F4DA-4893-BB2D-E40FE68765A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609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152A-3D0C-4C95-ADD8-8D5297B652F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A04A-6F18-486F-977C-4EC093CCC015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014B-6B6F-4135-BB73-901E55BE4D7A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1F58-34EB-4AC2-BE13-317392397B0F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0303-CB40-4D27-ADF7-179BD0393D81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9B3-329A-409B-937D-D30400E08441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09D-857B-4938-AEBD-4A5F2B58509E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CC09-9EF6-4BD8-A5F6-11EACE6132CA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F4FD-4E6A-4D44-A736-E787432DC728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C2E2-118C-465D-A387-D4FAB519D143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C0C-D907-448F-A00F-8DCDDA9EA322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D17-C00B-4DDD-A624-746C66CEAE3A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FB4E-FFFA-449E-9B25-7511E5AD9DF6}" type="datetime1">
              <a:rPr lang="fr-FR" smtClean="0"/>
              <a:pPr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9694-ACBA-4F03-83C1-FA6A7B774E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erson.ucla.edu/faculty/jason.frand/teacher/technologies/palace/datamining" TargetMode="External"/><Relationship Id="rId7" Type="http://schemas.openxmlformats.org/officeDocument/2006/relationships/hyperlink" Target="http://dit-archives.epfl.ch/FI01/fi-sp-1/sp-1-page45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lirmm.fr/~mroche/Web/ECD_M2/Cours/ECD_AnneLaurent.pdf" TargetMode="External"/><Relationship Id="rId5" Type="http://schemas.openxmlformats.org/officeDocument/2006/relationships/hyperlink" Target="http://cybertim.timone.univ-mrs.fr/enseignement/doc-enseignement/informatique/introdatawarehouse/docpeda_fichier" TargetMode="External"/><Relationship Id="rId4" Type="http://schemas.openxmlformats.org/officeDocument/2006/relationships/hyperlink" Target="http://www.darminmag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23528" y="1628801"/>
            <a:ext cx="8820472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Times New Roman" pitchFamily="18" charset="0"/>
                <a:cs typeface="Times New Roman" pitchFamily="18" charset="0"/>
              </a:rPr>
              <a:t>LE DATAMINING</a:t>
            </a:r>
            <a:endParaRPr lang="fr-FR" sz="48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Présenté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                                           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Proposé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Nezha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BENMOUSSA                                Pr.  A. ZAKRANI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Khadija ELMAJDOUBI</a:t>
            </a: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			     	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3464024" cy="412155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MASTER ISIF 2011/2012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taminingtechniques.net/wp-content/uploads/2011/07/data-mining-archite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ARCHITECTURE  DU DATAMINING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3752056" cy="484163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3752056" cy="340147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http://dit-archives.epfl.ch/FI01/fi-sp-1/sp-1-page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496944" cy="5256584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PROCESSUS DATAMINING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OBJECTIFS DU DM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Détecter les différents groupes d’information.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Classifier de l’information.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Détecter les erreurs de production (qualité).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Faire des prédictions.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Identifier des relations dans la banque de données.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Détecter les fraudes.</a:t>
            </a:r>
          </a:p>
          <a:p>
            <a:pPr>
              <a:lnSpc>
                <a:spcPct val="90000"/>
              </a:lnSpc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Aider à l’embauche de certains employés stratégiques.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3824064" cy="412155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FONCTIONNALITÉS DU DATA MINING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None/>
            </a:pPr>
            <a:endParaRPr lang="fr-FR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Description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consiste à trouver les caractéristiques générales relatives aux données fouillées .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Prédiction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: consiste à faire de l’inférence à partir des données actuelles pour prédire des évolutions futures.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3752056" cy="340147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178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2908300" y="2228850"/>
            <a:ext cx="3048000" cy="2057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3441700" y="2305050"/>
            <a:ext cx="6096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4564" name="AutoShape 4"/>
          <p:cNvCxnSpPr>
            <a:cxnSpLocks noChangeShapeType="1"/>
          </p:cNvCxnSpPr>
          <p:nvPr/>
        </p:nvCxnSpPr>
        <p:spPr bwMode="auto">
          <a:xfrm rot="10800000" flipH="1" flipV="1">
            <a:off x="3441700" y="2609850"/>
            <a:ext cx="1524000" cy="1028700"/>
          </a:xfrm>
          <a:prstGeom prst="bentConnector4">
            <a:avLst>
              <a:gd name="adj1" fmla="val -15000"/>
              <a:gd name="adj2" fmla="val 12222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4597400" y="2386013"/>
            <a:ext cx="762000" cy="6858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3594100" y="3676650"/>
            <a:ext cx="381000" cy="381000"/>
          </a:xfrm>
          <a:prstGeom prst="flowChartOr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146300" y="26098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2146300" y="325755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V="1">
            <a:off x="2146300" y="385445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5946775" y="2705100"/>
            <a:ext cx="798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4968875" y="3862388"/>
            <a:ext cx="181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2" name="AutoShape 12"/>
          <p:cNvSpPr>
            <a:spLocks noChangeArrowheads="1"/>
          </p:cNvSpPr>
          <p:nvPr/>
        </p:nvSpPr>
        <p:spPr bwMode="auto">
          <a:xfrm>
            <a:off x="4738688" y="3590925"/>
            <a:ext cx="438150" cy="54133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 flipV="1">
            <a:off x="4981575" y="3011488"/>
            <a:ext cx="0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5291138" y="2703513"/>
            <a:ext cx="668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822325" y="2890838"/>
            <a:ext cx="12493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Entrées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6948488" y="3600450"/>
            <a:ext cx="10334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Sortie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6819900" y="2338388"/>
            <a:ext cx="16430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Confiance</a:t>
            </a:r>
          </a:p>
        </p:txBody>
      </p:sp>
      <p:sp>
        <p:nvSpPr>
          <p:cNvPr id="1945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DÉCOUVERTE DE MODÈLES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9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800" dirty="0">
                <a:latin typeface="Times New Roman" pitchFamily="18" charset="0"/>
                <a:cs typeface="Times New Roman" pitchFamily="18" charset="0"/>
              </a:rPr>
              <a:t>Description ou prédiction</a:t>
            </a:r>
          </a:p>
          <a:p>
            <a:endParaRPr lang="fr-FR" dirty="0"/>
          </a:p>
          <a:p>
            <a:endParaRPr lang="fr-FR" dirty="0"/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sz="3800" dirty="0">
                <a:latin typeface="Times New Roman" pitchFamily="18" charset="0"/>
                <a:cs typeface="Times New Roman" pitchFamily="18" charset="0"/>
              </a:rPr>
              <a:t>Apprentissage sur la base</a:t>
            </a:r>
          </a:p>
          <a:p>
            <a:r>
              <a:rPr lang="fr-FR" sz="3800" dirty="0">
                <a:latin typeface="Times New Roman" pitchFamily="18" charset="0"/>
                <a:cs typeface="Times New Roman" pitchFamily="18" charset="0"/>
              </a:rPr>
              <a:t>Utilisation pour prédire le futur</a:t>
            </a:r>
          </a:p>
          <a:p>
            <a:r>
              <a:rPr lang="fr-FR" sz="3800" dirty="0">
                <a:latin typeface="Times New Roman" pitchFamily="18" charset="0"/>
                <a:cs typeface="Times New Roman" pitchFamily="18" charset="0"/>
              </a:rPr>
              <a:t>Exemple : régression linéaire Y = a X + B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F5C2A-BAEE-4203-8DDB-EDA064E6D757}" type="slidenum">
              <a:rPr lang="fr-FR"/>
              <a:pPr/>
              <a:t>15</a:t>
            </a:fld>
            <a:endParaRPr lang="fr-FR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EXPLOITATION DU MODELE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2892425" y="5740400"/>
            <a:ext cx="16764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740025" y="5283200"/>
            <a:ext cx="197599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Mining Model</a:t>
            </a:r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>
            <a:off x="2987824" y="3789040"/>
            <a:ext cx="1143000" cy="1066800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Engine</a:t>
            </a:r>
          </a:p>
        </p:txBody>
      </p:sp>
      <p:sp>
        <p:nvSpPr>
          <p:cNvPr id="297992" name="AutoShape 8"/>
          <p:cNvSpPr>
            <a:spLocks noChangeArrowheads="1"/>
          </p:cNvSpPr>
          <p:nvPr/>
        </p:nvSpPr>
        <p:spPr bwMode="auto">
          <a:xfrm>
            <a:off x="3502025" y="33020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993" name="AutoShape 9"/>
          <p:cNvSpPr>
            <a:spLocks noChangeArrowheads="1"/>
          </p:cNvSpPr>
          <p:nvPr/>
        </p:nvSpPr>
        <p:spPr bwMode="auto">
          <a:xfrm>
            <a:off x="3491880" y="486916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87824" y="5733256"/>
            <a:ext cx="1524000" cy="685800"/>
            <a:chOff x="720" y="3552"/>
            <a:chExt cx="960" cy="624"/>
          </a:xfrm>
        </p:grpSpPr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960" y="355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720" y="379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997" name="Rectangle 13"/>
            <p:cNvSpPr>
              <a:spLocks noChangeArrowheads="1"/>
            </p:cNvSpPr>
            <p:nvPr/>
          </p:nvSpPr>
          <p:spPr bwMode="auto">
            <a:xfrm>
              <a:off x="1200" y="379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998" name="Rectangle 14"/>
            <p:cNvSpPr>
              <a:spLocks noChangeArrowheads="1"/>
            </p:cNvSpPr>
            <p:nvPr/>
          </p:nvSpPr>
          <p:spPr bwMode="auto">
            <a:xfrm>
              <a:off x="1056" y="403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999" name="Rectangle 15"/>
            <p:cNvSpPr>
              <a:spLocks noChangeArrowheads="1"/>
            </p:cNvSpPr>
            <p:nvPr/>
          </p:nvSpPr>
          <p:spPr bwMode="auto">
            <a:xfrm>
              <a:off x="1392" y="403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000" name="Line 16"/>
            <p:cNvSpPr>
              <a:spLocks noChangeShapeType="1"/>
            </p:cNvSpPr>
            <p:nvPr/>
          </p:nvSpPr>
          <p:spPr bwMode="auto">
            <a:xfrm flipH="1">
              <a:off x="864" y="36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98001" name="Line 17"/>
            <p:cNvSpPr>
              <a:spLocks noChangeShapeType="1"/>
            </p:cNvSpPr>
            <p:nvPr/>
          </p:nvSpPr>
          <p:spPr bwMode="auto">
            <a:xfrm>
              <a:off x="1200" y="369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98002" name="Line 18"/>
            <p:cNvSpPr>
              <a:spLocks noChangeShapeType="1"/>
            </p:cNvSpPr>
            <p:nvPr/>
          </p:nvSpPr>
          <p:spPr bwMode="auto">
            <a:xfrm flipH="1">
              <a:off x="1200" y="39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98003" name="Line 19"/>
            <p:cNvSpPr>
              <a:spLocks noChangeShapeType="1"/>
            </p:cNvSpPr>
            <p:nvPr/>
          </p:nvSpPr>
          <p:spPr bwMode="auto">
            <a:xfrm>
              <a:off x="1440" y="39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298004" name="AutoShape 20"/>
          <p:cNvSpPr>
            <a:spLocks noChangeArrowheads="1"/>
          </p:cNvSpPr>
          <p:nvPr/>
        </p:nvSpPr>
        <p:spPr bwMode="auto">
          <a:xfrm>
            <a:off x="6300192" y="3717032"/>
            <a:ext cx="1143000" cy="1066800"/>
          </a:xfrm>
          <a:prstGeom prst="flowChartMagnetic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DM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ahoma" pitchFamily="34" charset="0"/>
              </a:rPr>
              <a:t>Engine</a:t>
            </a:r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5868144" y="5229200"/>
            <a:ext cx="259228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Predicted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Data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</a:rPr>
              <a:t>Données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</a:rPr>
              <a:t>prévues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”</a:t>
            </a:r>
            <a:endParaRPr lang="en-US" b="1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516216" y="6019800"/>
            <a:ext cx="1447800" cy="838200"/>
            <a:chOff x="720" y="1488"/>
            <a:chExt cx="912" cy="528"/>
          </a:xfrm>
        </p:grpSpPr>
        <p:sp>
          <p:nvSpPr>
            <p:cNvPr id="298008" name="AutoShape 24"/>
            <p:cNvSpPr>
              <a:spLocks noChangeArrowheads="1"/>
            </p:cNvSpPr>
            <p:nvPr/>
          </p:nvSpPr>
          <p:spPr bwMode="auto">
            <a:xfrm>
              <a:off x="720" y="1488"/>
              <a:ext cx="912" cy="528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009" name="Line 25"/>
            <p:cNvSpPr>
              <a:spLocks noChangeShapeType="1"/>
            </p:cNvSpPr>
            <p:nvPr/>
          </p:nvSpPr>
          <p:spPr bwMode="auto">
            <a:xfrm>
              <a:off x="912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10" name="Line 26"/>
            <p:cNvSpPr>
              <a:spLocks noChangeShapeType="1"/>
            </p:cNvSpPr>
            <p:nvPr/>
          </p:nvSpPr>
          <p:spPr bwMode="auto">
            <a:xfrm>
              <a:off x="1152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11" name="Line 27"/>
            <p:cNvSpPr>
              <a:spLocks noChangeShapeType="1"/>
            </p:cNvSpPr>
            <p:nvPr/>
          </p:nvSpPr>
          <p:spPr bwMode="auto">
            <a:xfrm>
              <a:off x="1344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12" name="Line 28"/>
            <p:cNvSpPr>
              <a:spLocks noChangeShapeType="1"/>
            </p:cNvSpPr>
            <p:nvPr/>
          </p:nvSpPr>
          <p:spPr bwMode="auto">
            <a:xfrm>
              <a:off x="1488" y="1488"/>
              <a:ext cx="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98013" name="Line 29"/>
            <p:cNvSpPr>
              <a:spLocks noChangeShapeType="1"/>
            </p:cNvSpPr>
            <p:nvPr/>
          </p:nvSpPr>
          <p:spPr bwMode="auto">
            <a:xfrm>
              <a:off x="720" y="1632"/>
              <a:ext cx="9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245225" y="3378200"/>
            <a:ext cx="1295400" cy="457200"/>
            <a:chOff x="3888" y="2064"/>
            <a:chExt cx="816" cy="288"/>
          </a:xfrm>
        </p:grpSpPr>
        <p:sp>
          <p:nvSpPr>
            <p:cNvPr id="298015" name="AutoShape 31"/>
            <p:cNvSpPr>
              <a:spLocks noChangeArrowheads="1"/>
            </p:cNvSpPr>
            <p:nvPr/>
          </p:nvSpPr>
          <p:spPr bwMode="auto">
            <a:xfrm>
              <a:off x="4512" y="206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016" name="AutoShape 32"/>
            <p:cNvSpPr>
              <a:spLocks noChangeArrowheads="1"/>
            </p:cNvSpPr>
            <p:nvPr/>
          </p:nvSpPr>
          <p:spPr bwMode="auto">
            <a:xfrm>
              <a:off x="3888" y="206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700337" y="1557338"/>
            <a:ext cx="1755775" cy="1668463"/>
            <a:chOff x="1655" y="917"/>
            <a:chExt cx="1106" cy="1051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824" y="1440"/>
              <a:ext cx="912" cy="528"/>
              <a:chOff x="720" y="1488"/>
              <a:chExt cx="912" cy="528"/>
            </a:xfrm>
          </p:grpSpPr>
          <p:sp>
            <p:nvSpPr>
              <p:cNvPr id="298019" name="AutoShape 35"/>
              <p:cNvSpPr>
                <a:spLocks noChangeArrowheads="1"/>
              </p:cNvSpPr>
              <p:nvPr/>
            </p:nvSpPr>
            <p:spPr bwMode="auto">
              <a:xfrm>
                <a:off x="720" y="1488"/>
                <a:ext cx="912" cy="528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20" name="Line 36"/>
              <p:cNvSpPr>
                <a:spLocks noChangeShapeType="1"/>
              </p:cNvSpPr>
              <p:nvPr/>
            </p:nvSpPr>
            <p:spPr bwMode="auto">
              <a:xfrm>
                <a:off x="912" y="1488"/>
                <a:ext cx="0" cy="5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21" name="Line 37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5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22" name="Line 38"/>
              <p:cNvSpPr>
                <a:spLocks noChangeShapeType="1"/>
              </p:cNvSpPr>
              <p:nvPr/>
            </p:nvSpPr>
            <p:spPr bwMode="auto">
              <a:xfrm>
                <a:off x="1344" y="1488"/>
                <a:ext cx="0" cy="5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23" name="Line 39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0" cy="52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24" name="Line 40"/>
              <p:cNvSpPr>
                <a:spLocks noChangeShapeType="1"/>
              </p:cNvSpPr>
              <p:nvPr/>
            </p:nvSpPr>
            <p:spPr bwMode="auto">
              <a:xfrm>
                <a:off x="720" y="1632"/>
                <a:ext cx="91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298025" name="Text Box 41"/>
            <p:cNvSpPr txBox="1">
              <a:spLocks noChangeArrowheads="1"/>
            </p:cNvSpPr>
            <p:nvPr/>
          </p:nvSpPr>
          <p:spPr bwMode="auto">
            <a:xfrm>
              <a:off x="1655" y="917"/>
              <a:ext cx="1106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latin typeface="Tahoma" pitchFamily="34" charset="0"/>
                </a:rPr>
                <a:t>Training </a:t>
              </a:r>
              <a:r>
                <a:rPr lang="en-US" b="1" dirty="0" smtClean="0">
                  <a:solidFill>
                    <a:schemeClr val="tx1"/>
                  </a:solidFill>
                  <a:latin typeface="Tahoma" pitchFamily="34" charset="0"/>
                </a:rPr>
                <a:t>Data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ahoma" pitchFamily="34" charset="0"/>
                </a:rPr>
                <a:t>“Formation”</a:t>
              </a:r>
              <a:endParaRPr lang="en-US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98026" name="AutoShape 42"/>
          <p:cNvSpPr>
            <a:spLocks noChangeArrowheads="1"/>
          </p:cNvSpPr>
          <p:nvPr/>
        </p:nvSpPr>
        <p:spPr bwMode="auto">
          <a:xfrm>
            <a:off x="6804248" y="4797152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8028" name="Rectangle 44"/>
          <p:cNvSpPr>
            <a:spLocks noChangeArrowheads="1"/>
          </p:cNvSpPr>
          <p:nvPr/>
        </p:nvSpPr>
        <p:spPr bwMode="auto">
          <a:xfrm>
            <a:off x="454025" y="5740400"/>
            <a:ext cx="16764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298029" name="Text Box 45"/>
          <p:cNvSpPr txBox="1">
            <a:spLocks noChangeArrowheads="1"/>
          </p:cNvSpPr>
          <p:nvPr/>
        </p:nvSpPr>
        <p:spPr bwMode="auto">
          <a:xfrm>
            <a:off x="377825" y="5283200"/>
            <a:ext cx="1739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</a:rPr>
              <a:t>Mining Model</a:t>
            </a:r>
          </a:p>
        </p:txBody>
      </p:sp>
      <p:sp>
        <p:nvSpPr>
          <p:cNvPr id="298031" name="Text Box 47"/>
          <p:cNvSpPr txBox="1">
            <a:spLocks noChangeArrowheads="1"/>
          </p:cNvSpPr>
          <p:nvPr/>
        </p:nvSpPr>
        <p:spPr bwMode="auto">
          <a:xfrm>
            <a:off x="5076056" y="1484784"/>
            <a:ext cx="173957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Mining 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Model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“Extraction”</a:t>
            </a:r>
            <a:endParaRPr lang="en-US" b="1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254625" y="2387600"/>
            <a:ext cx="1676400" cy="838200"/>
            <a:chOff x="3216" y="1392"/>
            <a:chExt cx="1056" cy="528"/>
          </a:xfrm>
        </p:grpSpPr>
        <p:sp>
          <p:nvSpPr>
            <p:cNvPr id="298033" name="Rectangle 49"/>
            <p:cNvSpPr>
              <a:spLocks noChangeArrowheads="1"/>
            </p:cNvSpPr>
            <p:nvPr/>
          </p:nvSpPr>
          <p:spPr bwMode="auto">
            <a:xfrm>
              <a:off x="3216" y="1392"/>
              <a:ext cx="1056" cy="5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3264" y="1440"/>
              <a:ext cx="960" cy="432"/>
              <a:chOff x="720" y="3552"/>
              <a:chExt cx="960" cy="624"/>
            </a:xfrm>
          </p:grpSpPr>
          <p:sp>
            <p:nvSpPr>
              <p:cNvPr id="298035" name="Rectangle 51"/>
              <p:cNvSpPr>
                <a:spLocks noChangeArrowheads="1"/>
              </p:cNvSpPr>
              <p:nvPr/>
            </p:nvSpPr>
            <p:spPr bwMode="auto">
              <a:xfrm>
                <a:off x="960" y="3552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36" name="Rectangle 52"/>
              <p:cNvSpPr>
                <a:spLocks noChangeArrowheads="1"/>
              </p:cNvSpPr>
              <p:nvPr/>
            </p:nvSpPr>
            <p:spPr bwMode="auto">
              <a:xfrm>
                <a:off x="720" y="3792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37" name="Rectangle 53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38" name="Rectangle 54"/>
              <p:cNvSpPr>
                <a:spLocks noChangeArrowheads="1"/>
              </p:cNvSpPr>
              <p:nvPr/>
            </p:nvSpPr>
            <p:spPr bwMode="auto">
              <a:xfrm>
                <a:off x="1056" y="4032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39" name="Rectangle 55"/>
              <p:cNvSpPr>
                <a:spLocks noChangeArrowheads="1"/>
              </p:cNvSpPr>
              <p:nvPr/>
            </p:nvSpPr>
            <p:spPr bwMode="auto">
              <a:xfrm>
                <a:off x="1392" y="4032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8040" name="Line 56"/>
              <p:cNvSpPr>
                <a:spLocks noChangeShapeType="1"/>
              </p:cNvSpPr>
              <p:nvPr/>
            </p:nvSpPr>
            <p:spPr bwMode="auto">
              <a:xfrm flipH="1">
                <a:off x="864" y="369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41" name="Line 57"/>
              <p:cNvSpPr>
                <a:spLocks noChangeShapeType="1"/>
              </p:cNvSpPr>
              <p:nvPr/>
            </p:nvSpPr>
            <p:spPr bwMode="auto">
              <a:xfrm>
                <a:off x="1200" y="369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42" name="Line 58"/>
              <p:cNvSpPr>
                <a:spLocks noChangeShapeType="1"/>
              </p:cNvSpPr>
              <p:nvPr/>
            </p:nvSpPr>
            <p:spPr bwMode="auto">
              <a:xfrm flipH="1">
                <a:off x="1200" y="393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98043" name="Line 59"/>
              <p:cNvSpPr>
                <a:spLocks noChangeShapeType="1"/>
              </p:cNvSpPr>
              <p:nvPr/>
            </p:nvSpPr>
            <p:spPr bwMode="auto">
              <a:xfrm>
                <a:off x="1440" y="393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298044" name="Line 60"/>
          <p:cNvSpPr>
            <a:spLocks noChangeShapeType="1"/>
          </p:cNvSpPr>
          <p:nvPr/>
        </p:nvSpPr>
        <p:spPr bwMode="auto">
          <a:xfrm>
            <a:off x="2511425" y="2082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298045" name="Line 61"/>
          <p:cNvSpPr>
            <a:spLocks noChangeShapeType="1"/>
          </p:cNvSpPr>
          <p:nvPr/>
        </p:nvSpPr>
        <p:spPr bwMode="auto">
          <a:xfrm>
            <a:off x="4873625" y="2082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7286625" y="2351088"/>
            <a:ext cx="1447800" cy="838200"/>
            <a:chOff x="720" y="1488"/>
            <a:chExt cx="912" cy="528"/>
          </a:xfrm>
        </p:grpSpPr>
        <p:sp>
          <p:nvSpPr>
            <p:cNvPr id="298047" name="AutoShape 63"/>
            <p:cNvSpPr>
              <a:spLocks noChangeArrowheads="1"/>
            </p:cNvSpPr>
            <p:nvPr/>
          </p:nvSpPr>
          <p:spPr bwMode="auto">
            <a:xfrm>
              <a:off x="720" y="1488"/>
              <a:ext cx="912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98048" name="Line 64"/>
            <p:cNvSpPr>
              <a:spLocks noChangeShapeType="1"/>
            </p:cNvSpPr>
            <p:nvPr/>
          </p:nvSpPr>
          <p:spPr bwMode="auto">
            <a:xfrm>
              <a:off x="912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49" name="Line 65"/>
            <p:cNvSpPr>
              <a:spLocks noChangeShapeType="1"/>
            </p:cNvSpPr>
            <p:nvPr/>
          </p:nvSpPr>
          <p:spPr bwMode="auto">
            <a:xfrm>
              <a:off x="1152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50" name="Line 66"/>
            <p:cNvSpPr>
              <a:spLocks noChangeShapeType="1"/>
            </p:cNvSpPr>
            <p:nvPr/>
          </p:nvSpPr>
          <p:spPr bwMode="auto">
            <a:xfrm>
              <a:off x="1344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51" name="Line 67"/>
            <p:cNvSpPr>
              <a:spLocks noChangeShapeType="1"/>
            </p:cNvSpPr>
            <p:nvPr/>
          </p:nvSpPr>
          <p:spPr bwMode="auto">
            <a:xfrm>
              <a:off x="1488" y="148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fr-FR"/>
            </a:p>
          </p:txBody>
        </p:sp>
        <p:sp>
          <p:nvSpPr>
            <p:cNvPr id="298052" name="Line 68"/>
            <p:cNvSpPr>
              <a:spLocks noChangeShapeType="1"/>
            </p:cNvSpPr>
            <p:nvPr/>
          </p:nvSpPr>
          <p:spPr bwMode="auto">
            <a:xfrm>
              <a:off x="720" y="1632"/>
              <a:ext cx="9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fr-FR"/>
            </a:p>
          </p:txBody>
        </p:sp>
      </p:grpSp>
      <p:sp>
        <p:nvSpPr>
          <p:cNvPr id="298053" name="Rectangle 69"/>
          <p:cNvSpPr>
            <a:spLocks noChangeArrowheads="1"/>
          </p:cNvSpPr>
          <p:nvPr/>
        </p:nvSpPr>
        <p:spPr bwMode="auto">
          <a:xfrm>
            <a:off x="7668344" y="6016625"/>
            <a:ext cx="320675" cy="841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8056" name="Text Box 72"/>
          <p:cNvSpPr txBox="1">
            <a:spLocks noChangeArrowheads="1"/>
          </p:cNvSpPr>
          <p:nvPr/>
        </p:nvSpPr>
        <p:spPr bwMode="auto">
          <a:xfrm>
            <a:off x="7151147" y="1412776"/>
            <a:ext cx="199285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Data</a:t>
            </a:r>
            <a:r>
              <a:rPr lang="fr-FR" b="1" dirty="0" smtClean="0">
                <a:solidFill>
                  <a:schemeClr val="tx1"/>
                </a:solidFill>
                <a:latin typeface="Tahoma" pitchFamily="34" charset="0"/>
              </a:rPr>
              <a:t> to </a:t>
            </a:r>
            <a:r>
              <a:rPr lang="fr-FR" b="1" dirty="0" err="1" smtClean="0">
                <a:solidFill>
                  <a:schemeClr val="tx1"/>
                </a:solidFill>
                <a:latin typeface="Tahoma" pitchFamily="34" charset="0"/>
              </a:rPr>
              <a:t>Predict</a:t>
            </a:r>
            <a:endParaRPr lang="fr-FR" b="1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  <a:latin typeface="Tahoma" pitchFamily="34" charset="0"/>
              </a:rPr>
              <a:t>«Prévisions»</a:t>
            </a:r>
            <a:endParaRPr lang="en-US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32485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17232"/>
            <a:ext cx="343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58924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680048" cy="556171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TYPES DE DONNEES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Bases de données relationnelles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warehouses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/ entrepôts de données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Réservoir de données Orientées Objet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Bases de données spatiales , données chronologiques et données temporelles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Bases textuelles et multimédia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WWW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3608040" cy="484163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Domaines d’application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Analyse de risque (Assurance)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Marketing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Grande distribution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Médecine, Pharmacie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Analyse financière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Gestion de stocks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Maintenance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Contrôle de qualité</a:t>
            </a:r>
          </a:p>
          <a:p>
            <a:pPr algn="just">
              <a:lnSpc>
                <a:spcPct val="120000"/>
              </a:lnSpc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news groups, emails, documents Web.</a:t>
            </a:r>
          </a:p>
          <a:p>
            <a:pPr algn="just">
              <a:lnSpc>
                <a:spcPct val="12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Optimisation des requêtes</a:t>
            </a:r>
          </a:p>
        </p:txBody>
      </p:sp>
    </p:spTree>
    <p:extLst>
      <p:ext uri="{BB962C8B-B14F-4D97-AF65-F5344CB8AC3E}">
        <p14:creationId xmlns:p14="http://schemas.microsoft.com/office/powerpoint/2010/main" xmlns="" val="2734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548680"/>
            <a:ext cx="889635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536032" cy="628179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467544" y="1196752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059832" y="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PLAN</a:t>
            </a:r>
            <a:endParaRPr lang="fr-FR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1584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DÉMARCHE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DM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18124758" flipV="1">
            <a:off x="947907" y="2935944"/>
            <a:ext cx="6477000" cy="1828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4653136"/>
            <a:ext cx="223224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Données</a:t>
            </a: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Consommateurs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Magasins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Ventes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Démographie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Géographie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7704" y="2996952"/>
            <a:ext cx="522579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Informations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habite la région R</a:t>
            </a: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Y 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… ans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Z dépense son argent dans la ville V de la région 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71800" y="1628800"/>
            <a:ext cx="63563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Connaissances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Une quantité Q du produit P est vendue en région R</a:t>
            </a: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Les familles de profil F utilisent M% de P durant la période 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29954" y="0"/>
            <a:ext cx="54140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Décision</a:t>
            </a: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Promouvoir le produit P dans la région 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/période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l">
              <a:spcBef>
                <a:spcPct val="0"/>
              </a:spcBef>
              <a:buSzTx/>
              <a:buFontTx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 mailing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sur le produit P aux familles de profil F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3928" y="6301829"/>
            <a:ext cx="3752056" cy="556171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817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Associations</a:t>
            </a:r>
          </a:p>
          <a:p>
            <a:r>
              <a:rPr lang="fr-FR" dirty="0" smtClean="0"/>
              <a:t>Raisonnement à partir de cas</a:t>
            </a:r>
          </a:p>
          <a:p>
            <a:r>
              <a:rPr lang="fr-FR" dirty="0" smtClean="0"/>
              <a:t>K </a:t>
            </a:r>
            <a:r>
              <a:rPr lang="fr-FR" dirty="0" err="1" smtClean="0"/>
              <a:t>means</a:t>
            </a:r>
            <a:endParaRPr lang="fr-FR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Arbres de décision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Réseaux neuronaux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Algorithmes génétiques</a:t>
            </a:r>
          </a:p>
          <a:p>
            <a:pPr>
              <a:lnSpc>
                <a:spcPct val="130000"/>
              </a:lnSpc>
            </a:pPr>
            <a:r>
              <a:rPr lang="fr-FR" dirty="0" smtClean="0"/>
              <a:t>Réseaux Bayésiens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92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Techniques: Lisibilité ou Puissance</a:t>
            </a:r>
            <a:endParaRPr lang="fr-FR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Compromis entre clarté du modèle et pouvoir</a:t>
            </a:r>
          </a:p>
          <a:p>
            <a:endParaRPr lang="fr-FR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09600" y="2286000"/>
            <a:ext cx="7112000" cy="4098925"/>
            <a:chOff x="384" y="1632"/>
            <a:chExt cx="4480" cy="258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816" y="1681"/>
              <a:ext cx="0" cy="2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17" y="3888"/>
              <a:ext cx="3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817" y="2928"/>
              <a:ext cx="3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817" y="2016"/>
              <a:ext cx="31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400" y="2017"/>
              <a:ext cx="0" cy="1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36" y="2017"/>
              <a:ext cx="0" cy="1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47" y="3926"/>
              <a:ext cx="2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2400" b="1">
                  <a:solidFill>
                    <a:schemeClr val="tx1"/>
                  </a:solidFill>
                </a:rPr>
                <a:t>-         Lisibilités des résultats        +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>
              <a:off x="-603" y="2667"/>
              <a:ext cx="2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2400" b="1" dirty="0">
                  <a:solidFill>
                    <a:schemeClr val="tx1"/>
                  </a:solidFill>
                </a:rPr>
                <a:t>+  Pouvoir de prédiction  -</a:t>
              </a: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60" y="2164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300" y="2308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636" y="2500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116" y="2740"/>
              <a:ext cx="184" cy="1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460" y="3556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172" y="3364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836" y="3124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152" y="1968"/>
              <a:ext cx="1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 dirty="0">
                  <a:solidFill>
                    <a:schemeClr val="tx1"/>
                  </a:solidFill>
                </a:rPr>
                <a:t>réseaux neuronaux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31" y="2150"/>
              <a:ext cx="16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 dirty="0">
                  <a:solidFill>
                    <a:schemeClr val="tx1"/>
                  </a:solidFill>
                </a:rPr>
                <a:t>algorithmes génétiques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767" y="2438"/>
              <a:ext cx="1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>
                  <a:solidFill>
                    <a:schemeClr val="tx1"/>
                  </a:solidFill>
                </a:rPr>
                <a:t>réseaux bayésiens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24" y="2976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>
                  <a:solidFill>
                    <a:schemeClr val="tx1"/>
                  </a:solidFill>
                </a:rPr>
                <a:t>arbres de décision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360" y="3216"/>
              <a:ext cx="1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>
                  <a:solidFill>
                    <a:schemeClr val="tx1"/>
                  </a:solidFill>
                </a:rPr>
                <a:t>analyse d’association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687" y="349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i="1">
                  <a:solidFill>
                    <a:schemeClr val="tx1"/>
                  </a:solidFill>
                </a:rPr>
                <a:t>RBC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152" y="1632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fr-FR" sz="2400" b="1" dirty="0">
                  <a:solidFill>
                    <a:schemeClr val="tx1"/>
                  </a:solidFill>
                </a:rPr>
                <a:t>-          Compétences          +</a:t>
              </a:r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10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division de l’ensemble de données en classes disjointes en utilisant un apprentissage supervisé ou non (</a:t>
            </a:r>
            <a:r>
              <a:rPr lang="fr-FR" dirty="0" err="1" smtClean="0"/>
              <a:t>clustering</a:t>
            </a:r>
            <a:r>
              <a:rPr lang="fr-FR" dirty="0" smtClean="0"/>
              <a:t>)</a:t>
            </a:r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r>
              <a:rPr lang="fr-FR" i="1" dirty="0" smtClean="0"/>
              <a:t>But</a:t>
            </a:r>
            <a:r>
              <a:rPr lang="fr-FR" dirty="0" smtClean="0"/>
              <a:t> : recherche d’un ensemble de prédicats caractérisant une classe d’objet et qui peut être appliqué à des objets inconnus pour prévoir leur classe d’appartenance. </a:t>
            </a:r>
          </a:p>
          <a:p>
            <a:pPr lvl="1"/>
            <a:endParaRPr lang="fr-FR" i="1" dirty="0" smtClean="0"/>
          </a:p>
          <a:p>
            <a:pPr lvl="1"/>
            <a:r>
              <a:rPr lang="fr-FR" i="1" dirty="0" smtClean="0"/>
              <a:t>Exemple</a:t>
            </a:r>
            <a:r>
              <a:rPr lang="fr-FR" dirty="0" smtClean="0"/>
              <a:t> : une banque peut vouloir classer ses clients pour savoir si elle accorde un crédit ou non.</a:t>
            </a:r>
          </a:p>
          <a:p>
            <a:pPr lvl="1"/>
            <a:endParaRPr lang="fr-FR" i="1" dirty="0" smtClean="0"/>
          </a:p>
          <a:p>
            <a:pPr lvl="1"/>
            <a:r>
              <a:rPr lang="fr-FR" i="1" dirty="0" smtClean="0"/>
              <a:t>Techniques :</a:t>
            </a:r>
            <a:r>
              <a:rPr lang="fr-FR" dirty="0" smtClean="0"/>
              <a:t> Arbre de décision, réseaux neuronaux, ...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27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arbres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règles </a:t>
            </a:r>
            <a:r>
              <a:rPr lang="fr-FR" dirty="0"/>
              <a:t>de </a:t>
            </a:r>
            <a:r>
              <a:rPr lang="fr-FR" dirty="0" smtClean="0"/>
              <a:t>classification </a:t>
            </a:r>
            <a:r>
              <a:rPr lang="fr-FR" dirty="0"/>
              <a:t>basant leur </a:t>
            </a:r>
            <a:r>
              <a:rPr lang="fr-FR" dirty="0" smtClean="0"/>
              <a:t>décision sur des </a:t>
            </a:r>
            <a:r>
              <a:rPr lang="fr-FR" dirty="0"/>
              <a:t>tests associes aux attributs organises de </a:t>
            </a:r>
            <a:r>
              <a:rPr lang="fr-FR" dirty="0" smtClean="0"/>
              <a:t>manière arborescente</a:t>
            </a:r>
          </a:p>
          <a:p>
            <a:r>
              <a:rPr lang="fr-FR" dirty="0" smtClean="0"/>
              <a:t>Permet de classer des enregistrements par division hiérarchiques en sous-classes</a:t>
            </a:r>
          </a:p>
          <a:p>
            <a:pPr marL="1082675" lvl="2" indent="-209550">
              <a:lnSpc>
                <a:spcPct val="90000"/>
              </a:lnSpc>
            </a:pPr>
            <a:r>
              <a:rPr lang="fr-FR" dirty="0" smtClean="0"/>
              <a:t>un nœud représente une classe de plus en plus fine depuis la racine </a:t>
            </a:r>
          </a:p>
          <a:p>
            <a:pPr marL="1082675" lvl="2" indent="-209550">
              <a:lnSpc>
                <a:spcPct val="90000"/>
              </a:lnSpc>
            </a:pPr>
            <a:r>
              <a:rPr lang="fr-FR" dirty="0" smtClean="0"/>
              <a:t>un arc représente un prédicat de partitionnement de la classe source</a:t>
            </a:r>
          </a:p>
          <a:p>
            <a:pPr marL="282575" indent="-209550">
              <a:lnSpc>
                <a:spcPct val="90000"/>
              </a:lnSpc>
            </a:pPr>
            <a:r>
              <a:rPr lang="fr-FR" dirty="0" smtClean="0"/>
              <a:t>Un attribut sert d'étiquette de classe (attribut cible à prédire), les autres permettant de partitionner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88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arbres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488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86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arbres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nœuds </a:t>
            </a:r>
            <a:r>
              <a:rPr lang="fr-FR" dirty="0"/>
              <a:t>internes </a:t>
            </a:r>
            <a:r>
              <a:rPr lang="fr-FR" dirty="0" smtClean="0"/>
              <a:t>(nœuds </a:t>
            </a:r>
            <a:r>
              <a:rPr lang="fr-FR" dirty="0"/>
              <a:t>de </a:t>
            </a:r>
            <a:r>
              <a:rPr lang="fr-FR" dirty="0" smtClean="0"/>
              <a:t>décision</a:t>
            </a:r>
            <a:r>
              <a:rPr lang="fr-FR" dirty="0"/>
              <a:t>) sont </a:t>
            </a:r>
            <a:r>
              <a:rPr lang="fr-FR" dirty="0" smtClean="0"/>
              <a:t>étiquetés </a:t>
            </a:r>
            <a:r>
              <a:rPr lang="fr-FR" dirty="0"/>
              <a:t>par </a:t>
            </a:r>
            <a:r>
              <a:rPr lang="fr-FR" dirty="0" smtClean="0"/>
              <a:t>des tests </a:t>
            </a:r>
            <a:r>
              <a:rPr lang="fr-FR" dirty="0"/>
              <a:t>applicables a toute description d'un individu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réponses </a:t>
            </a:r>
            <a:r>
              <a:rPr lang="fr-FR" dirty="0"/>
              <a:t>possibles correspondent aux arcs issus de ce </a:t>
            </a:r>
            <a:r>
              <a:rPr lang="fr-FR" dirty="0" smtClean="0"/>
              <a:t>nœud.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Objectif: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obtenir des classes homogènes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couvrir au mieux les données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33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arbres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Procédure de construction</a:t>
            </a:r>
            <a:endParaRPr lang="fr-FR" dirty="0" smtClean="0"/>
          </a:p>
          <a:p>
            <a:r>
              <a:rPr lang="fr-FR" dirty="0"/>
              <a:t>Trois operateurs :</a:t>
            </a:r>
          </a:p>
          <a:p>
            <a:pPr lvl="1"/>
            <a:r>
              <a:rPr lang="fr-FR" dirty="0" smtClean="0"/>
              <a:t>Décider </a:t>
            </a:r>
            <a:r>
              <a:rPr lang="fr-FR" dirty="0"/>
              <a:t>si un </a:t>
            </a:r>
            <a:r>
              <a:rPr lang="fr-FR" dirty="0" smtClean="0"/>
              <a:t>nœud </a:t>
            </a:r>
            <a:r>
              <a:rPr lang="fr-FR" dirty="0"/>
              <a:t>est terminal,</a:t>
            </a:r>
          </a:p>
          <a:p>
            <a:pPr lvl="1"/>
            <a:r>
              <a:rPr lang="fr-FR" dirty="0" smtClean="0"/>
              <a:t>Si </a:t>
            </a:r>
            <a:r>
              <a:rPr lang="fr-FR" dirty="0"/>
              <a:t>un </a:t>
            </a:r>
            <a:r>
              <a:rPr lang="fr-FR" dirty="0" smtClean="0"/>
              <a:t>nœud </a:t>
            </a:r>
            <a:r>
              <a:rPr lang="fr-FR" dirty="0"/>
              <a:t>n'est pas terminal, lui associer un test,</a:t>
            </a:r>
          </a:p>
          <a:p>
            <a:pPr lvl="1"/>
            <a:r>
              <a:rPr lang="fr-FR" dirty="0" smtClean="0"/>
              <a:t>Si </a:t>
            </a:r>
            <a:r>
              <a:rPr lang="fr-FR" dirty="0"/>
              <a:t>un </a:t>
            </a:r>
            <a:r>
              <a:rPr lang="fr-FR" dirty="0" smtClean="0"/>
              <a:t>nœud </a:t>
            </a:r>
            <a:r>
              <a:rPr lang="fr-FR" dirty="0"/>
              <a:t>est terminal, lui </a:t>
            </a:r>
            <a:r>
              <a:rPr lang="fr-FR" dirty="0" smtClean="0"/>
              <a:t>affecter </a:t>
            </a:r>
            <a:r>
              <a:rPr lang="fr-FR" dirty="0"/>
              <a:t>une classe.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28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arbres de décision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Entrée </a:t>
            </a:r>
            <a:r>
              <a:rPr lang="fr-FR" dirty="0"/>
              <a:t>: </a:t>
            </a:r>
            <a:r>
              <a:rPr lang="fr-FR" dirty="0" smtClean="0"/>
              <a:t>échantillon </a:t>
            </a:r>
            <a:r>
              <a:rPr lang="fr-FR" dirty="0"/>
              <a:t>S</a:t>
            </a:r>
          </a:p>
          <a:p>
            <a:pPr marL="0" indent="0">
              <a:buNone/>
            </a:pPr>
            <a:r>
              <a:rPr lang="fr-FR" dirty="0" smtClean="0"/>
              <a:t>	Initialiser </a:t>
            </a:r>
            <a:r>
              <a:rPr lang="fr-FR" dirty="0"/>
              <a:t>l'arbre courant a l'arbre vide ;</a:t>
            </a:r>
          </a:p>
          <a:p>
            <a:pPr marL="0" indent="0">
              <a:buNone/>
            </a:pPr>
            <a:r>
              <a:rPr lang="fr-FR" dirty="0" smtClean="0"/>
              <a:t>	(</a:t>
            </a:r>
            <a:r>
              <a:rPr lang="fr-FR" dirty="0"/>
              <a:t>la racine est le </a:t>
            </a:r>
            <a:r>
              <a:rPr lang="fr-FR" dirty="0" smtClean="0"/>
              <a:t>nœud courant)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répéter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	Décider </a:t>
            </a:r>
            <a:r>
              <a:rPr lang="fr-FR" dirty="0"/>
              <a:t>si le </a:t>
            </a:r>
            <a:r>
              <a:rPr lang="fr-FR" dirty="0" smtClean="0"/>
              <a:t>nœud </a:t>
            </a:r>
            <a:r>
              <a:rPr lang="fr-FR" dirty="0"/>
              <a:t>courant est terminal</a:t>
            </a:r>
          </a:p>
          <a:p>
            <a:pPr marL="0" indent="0">
              <a:buNone/>
            </a:pPr>
            <a:r>
              <a:rPr lang="fr-FR" dirty="0" smtClean="0"/>
              <a:t>		Si </a:t>
            </a:r>
            <a:r>
              <a:rPr lang="fr-FR" dirty="0"/>
              <a:t>le </a:t>
            </a:r>
            <a:r>
              <a:rPr lang="fr-FR" dirty="0" smtClean="0"/>
              <a:t>nœud </a:t>
            </a:r>
            <a:r>
              <a:rPr lang="fr-FR" dirty="0"/>
              <a:t>est terminal alors</a:t>
            </a:r>
          </a:p>
          <a:p>
            <a:pPr marL="0" indent="0">
              <a:buNone/>
            </a:pPr>
            <a:r>
              <a:rPr lang="fr-FR" dirty="0" smtClean="0"/>
              <a:t>			Lui affecter </a:t>
            </a:r>
            <a:r>
              <a:rPr lang="fr-FR" dirty="0"/>
              <a:t>une classe</a:t>
            </a:r>
          </a:p>
          <a:p>
            <a:pPr marL="0" indent="0">
              <a:buNone/>
            </a:pPr>
            <a:r>
              <a:rPr lang="fr-FR" dirty="0" smtClean="0"/>
              <a:t>		sinon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		Sélectionner </a:t>
            </a:r>
            <a:r>
              <a:rPr lang="fr-FR" dirty="0"/>
              <a:t>un test et </a:t>
            </a:r>
            <a:r>
              <a:rPr lang="fr-FR" dirty="0" smtClean="0"/>
              <a:t>créer </a:t>
            </a:r>
            <a:r>
              <a:rPr lang="fr-FR" dirty="0"/>
              <a:t>autant de </a:t>
            </a:r>
            <a:r>
              <a:rPr lang="fr-FR" dirty="0" smtClean="0"/>
              <a:t>nouveaux 			nœuds </a:t>
            </a:r>
            <a:r>
              <a:rPr lang="fr-FR" dirty="0" err="1"/>
              <a:t>ls</a:t>
            </a:r>
            <a:r>
              <a:rPr lang="fr-FR" dirty="0"/>
              <a:t> qu'il y a de </a:t>
            </a:r>
            <a:r>
              <a:rPr lang="fr-FR" dirty="0" smtClean="0"/>
              <a:t>réponses </a:t>
            </a:r>
            <a:r>
              <a:rPr lang="fr-FR" dirty="0"/>
              <a:t>possibles au test</a:t>
            </a:r>
          </a:p>
          <a:p>
            <a:pPr marL="0" indent="0">
              <a:buNone/>
            </a:pPr>
            <a:r>
              <a:rPr lang="fr-FR" dirty="0" smtClean="0"/>
              <a:t>		Fin Si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	Passer </a:t>
            </a:r>
            <a:r>
              <a:rPr lang="fr-FR" dirty="0"/>
              <a:t>au </a:t>
            </a:r>
            <a:r>
              <a:rPr lang="fr-FR" dirty="0" smtClean="0"/>
              <a:t>nœud </a:t>
            </a:r>
            <a:r>
              <a:rPr lang="fr-FR" dirty="0"/>
              <a:t>suivant non explore s'il en existe</a:t>
            </a:r>
          </a:p>
          <a:p>
            <a:pPr marL="0" indent="0">
              <a:buNone/>
            </a:pPr>
            <a:r>
              <a:rPr lang="fr-FR" dirty="0" smtClean="0"/>
              <a:t>	Jusqu'a </a:t>
            </a:r>
            <a:r>
              <a:rPr lang="fr-FR" dirty="0"/>
              <a:t>obtenir un arbre de </a:t>
            </a:r>
            <a:r>
              <a:rPr lang="fr-FR" dirty="0" smtClean="0"/>
              <a:t>décision </a:t>
            </a:r>
            <a:r>
              <a:rPr lang="fr-FR" dirty="0"/>
              <a:t>A</a:t>
            </a:r>
          </a:p>
          <a:p>
            <a:pPr marL="0" indent="0">
              <a:buNone/>
            </a:pPr>
            <a:r>
              <a:rPr lang="fr-FR" dirty="0"/>
              <a:t>Sortie : 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1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arbres de décision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smtClean="0"/>
              <a:t>nœud </a:t>
            </a:r>
            <a:r>
              <a:rPr lang="fr-FR" dirty="0"/>
              <a:t>est terminal lorsque (presque) tous les </a:t>
            </a:r>
            <a:r>
              <a:rPr lang="fr-FR" dirty="0" smtClean="0"/>
              <a:t>exemples correspondant </a:t>
            </a:r>
            <a:r>
              <a:rPr lang="fr-FR" dirty="0"/>
              <a:t>a ce </a:t>
            </a:r>
            <a:r>
              <a:rPr lang="fr-FR" dirty="0" smtClean="0"/>
              <a:t>nœud </a:t>
            </a:r>
            <a:r>
              <a:rPr lang="fr-FR" dirty="0"/>
              <a:t>sont dans la </a:t>
            </a:r>
            <a:r>
              <a:rPr lang="fr-FR" dirty="0" smtClean="0"/>
              <a:t>même </a:t>
            </a:r>
            <a:r>
              <a:rPr lang="fr-FR" dirty="0"/>
              <a:t>classe, </a:t>
            </a:r>
            <a:r>
              <a:rPr lang="fr-FR" dirty="0" smtClean="0"/>
              <a:t>ou encore</a:t>
            </a:r>
            <a:r>
              <a:rPr lang="fr-FR" dirty="0"/>
              <a:t>, s'il n'y a plus d'attributs non utilises dans la </a:t>
            </a:r>
            <a:r>
              <a:rPr lang="fr-FR" dirty="0" smtClean="0"/>
              <a:t>branche correspondante</a:t>
            </a:r>
            <a:r>
              <a:rPr lang="fr-FR" dirty="0"/>
              <a:t>, . . </a:t>
            </a:r>
            <a:r>
              <a:rPr lang="fr-FR" dirty="0" smtClean="0"/>
              <a:t>.</a:t>
            </a:r>
          </a:p>
          <a:p>
            <a:r>
              <a:rPr lang="fr-FR" dirty="0"/>
              <a:t>on </a:t>
            </a:r>
            <a:r>
              <a:rPr lang="fr-FR" dirty="0" smtClean="0"/>
              <a:t>sélectionne </a:t>
            </a:r>
            <a:r>
              <a:rPr lang="fr-FR" dirty="0"/>
              <a:t>le test qui fait le plus progresser la </a:t>
            </a:r>
            <a:r>
              <a:rPr lang="fr-FR" dirty="0" smtClean="0"/>
              <a:t>classification des données </a:t>
            </a:r>
            <a:r>
              <a:rPr lang="fr-FR" dirty="0"/>
              <a:t>d'apprentissage.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62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MINING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3356992"/>
            <a:ext cx="3744416" cy="14919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Knowledge Discovery in Databases (KDD) 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Égal 3"/>
          <p:cNvSpPr/>
          <p:nvPr/>
        </p:nvSpPr>
        <p:spPr>
          <a:xfrm>
            <a:off x="3347864" y="2132856"/>
            <a:ext cx="1728192" cy="648072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3356992"/>
            <a:ext cx="3672408" cy="14700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Extraction de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Connaissances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(ECD)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211960" y="3933056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3275856" y="5229200"/>
            <a:ext cx="2304256" cy="16288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BDD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3419872" y="48691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3923928" y="48691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arbres de décision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/>
              <a:t>Processus récursif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L'arbre commence à un nœud représentant toutes les données   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Si les objets sont de la même classe, alors le nœud devient une feuille étiqueté par le nom de la classe. 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Sinon, sélectionner les attributs qui séparent le mieux les objets en classes homogènes =&gt; Fonction de qualité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La </a:t>
            </a:r>
            <a:r>
              <a:rPr lang="fr-FR" sz="2400" dirty="0" err="1"/>
              <a:t>récursion</a:t>
            </a:r>
            <a:r>
              <a:rPr lang="fr-FR" sz="2400" dirty="0"/>
              <a:t> s'arrête quand:</a:t>
            </a:r>
          </a:p>
          <a:p>
            <a:pPr lvl="2">
              <a:lnSpc>
                <a:spcPct val="90000"/>
              </a:lnSpc>
            </a:pPr>
            <a:r>
              <a:rPr lang="fr-FR" sz="2000" dirty="0"/>
              <a:t>Les objets sont assignés à une classe homogène</a:t>
            </a:r>
          </a:p>
          <a:p>
            <a:pPr lvl="2">
              <a:lnSpc>
                <a:spcPct val="90000"/>
              </a:lnSpc>
            </a:pPr>
            <a:r>
              <a:rPr lang="fr-FR" sz="2000" dirty="0"/>
              <a:t>Il n'y a plus d'attributs pour diviser,</a:t>
            </a:r>
          </a:p>
          <a:p>
            <a:pPr lvl="2">
              <a:lnSpc>
                <a:spcPct val="90000"/>
              </a:lnSpc>
            </a:pPr>
            <a:r>
              <a:rPr lang="fr-FR" sz="2000" dirty="0"/>
              <a:t>Il n'y a pas d'objet avec la valeur d'attribut   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8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réseaux de neurones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Tentative de reproduction des structures du cerveau afin de raisonner </a:t>
            </a:r>
          </a:p>
          <a:p>
            <a:r>
              <a:rPr lang="fr-FR" dirty="0"/>
              <a:t>Ensemble d'unités transformant des entrées en sorties (neurones) connectées, où chaque connexion à un poids associé</a:t>
            </a:r>
          </a:p>
          <a:p>
            <a:r>
              <a:rPr lang="fr-FR" dirty="0"/>
              <a:t>La phase d'apprentissage permet d'ajuster les poids pour produire la bonne sortie (la classe en classification)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47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réseaux de neurones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Illustration </a:t>
            </a:r>
          </a:p>
          <a:p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4903"/>
            <a:ext cx="8064500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79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err="1"/>
              <a:t>L’unité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neurone</a:t>
            </a:r>
            <a:r>
              <a:rPr lang="en-US" sz="2400" dirty="0"/>
              <a:t> combine </a:t>
            </a:r>
            <a:r>
              <a:rPr lang="en-US" sz="2400" dirty="0" err="1"/>
              <a:t>ses</a:t>
            </a:r>
            <a:r>
              <a:rPr lang="en-US" sz="2400" dirty="0"/>
              <a:t> entrées (</a:t>
            </a:r>
            <a:r>
              <a:rPr lang="en-US" sz="2400" dirty="0" err="1"/>
              <a:t>valeurs</a:t>
            </a:r>
            <a:r>
              <a:rPr lang="en-US" sz="2400" dirty="0"/>
              <a:t> entre 0 et 1) en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seule</a:t>
            </a:r>
            <a:r>
              <a:rPr lang="en-US" sz="2400" dirty="0"/>
              <a:t> </a:t>
            </a:r>
            <a:r>
              <a:rPr lang="en-US" sz="2400" dirty="0" err="1"/>
              <a:t>valeur</a:t>
            </a:r>
            <a:r>
              <a:rPr lang="en-US" sz="2400" dirty="0"/>
              <a:t>, </a:t>
            </a:r>
            <a:r>
              <a:rPr lang="en-US" sz="2400" dirty="0" err="1"/>
              <a:t>qu’elle</a:t>
            </a:r>
            <a:r>
              <a:rPr lang="en-US" sz="2400" dirty="0"/>
              <a:t> </a:t>
            </a:r>
            <a:r>
              <a:rPr lang="en-US" sz="2400" dirty="0" err="1"/>
              <a:t>transforme</a:t>
            </a:r>
            <a:r>
              <a:rPr lang="en-US" sz="2400" dirty="0"/>
              <a:t> après pour </a:t>
            </a:r>
            <a:r>
              <a:rPr lang="en-US" sz="2400" dirty="0" err="1"/>
              <a:t>produire</a:t>
            </a:r>
            <a:r>
              <a:rPr lang="en-US" sz="2400" dirty="0"/>
              <a:t> la sortie (entre 0 et 1). </a:t>
            </a:r>
            <a:r>
              <a:rPr lang="en-US" sz="2400" dirty="0" err="1"/>
              <a:t>Cette</a:t>
            </a:r>
            <a:r>
              <a:rPr lang="en-US" sz="2400" dirty="0"/>
              <a:t> </a:t>
            </a:r>
            <a:r>
              <a:rPr lang="en-US" sz="2400" dirty="0" err="1"/>
              <a:t>combinaison</a:t>
            </a:r>
            <a:r>
              <a:rPr lang="en-US" sz="2400" dirty="0"/>
              <a:t> et </a:t>
            </a:r>
            <a:r>
              <a:rPr lang="en-US" sz="2400" dirty="0" err="1"/>
              <a:t>cette</a:t>
            </a:r>
            <a:r>
              <a:rPr lang="en-US" sz="2400" dirty="0"/>
              <a:t> transformation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appelées</a:t>
            </a:r>
            <a:r>
              <a:rPr lang="en-US" sz="2400" dirty="0"/>
              <a:t> la </a:t>
            </a:r>
            <a:r>
              <a:rPr lang="en-US" sz="2400" b="1" dirty="0" err="1">
                <a:solidFill>
                  <a:schemeClr val="hlink"/>
                </a:solidFill>
              </a:rPr>
              <a:t>fonction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 err="1">
                <a:solidFill>
                  <a:schemeClr val="hlink"/>
                </a:solidFill>
              </a:rPr>
              <a:t>d’activation</a:t>
            </a:r>
            <a:r>
              <a:rPr lang="en-US" sz="2400" b="1" dirty="0">
                <a:solidFill>
                  <a:schemeClr val="hlink"/>
                </a:solidFill>
              </a:rPr>
              <a:t>.</a:t>
            </a:r>
            <a:endParaRPr lang="en-US" sz="2400" dirty="0"/>
          </a:p>
          <a:p>
            <a:endParaRPr lang="fr-FR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00"/>
          <a:stretch>
            <a:fillRect/>
          </a:stretch>
        </p:blipFill>
        <p:spPr bwMode="auto">
          <a:xfrm>
            <a:off x="3575050" y="332656"/>
            <a:ext cx="511175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65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Combinaison/Activation</a:t>
            </a:r>
            <a:endParaRPr lang="fr-F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4343400"/>
            <a:ext cx="754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CC00FF"/>
                </a:solidFill>
                <a:latin typeface="Verdana" pitchFamily="34" charset="0"/>
              </a:rPr>
              <a:t>Phase de combinaison</a:t>
            </a:r>
            <a:r>
              <a:rPr lang="fr-FR" dirty="0">
                <a:solidFill>
                  <a:schemeClr val="tx2"/>
                </a:solidFill>
                <a:latin typeface="Verdana" pitchFamily="34" charset="0"/>
              </a:rPr>
              <a:t> : combine les entrées et produit une valeur en sortie</a:t>
            </a: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CC00FF"/>
                </a:solidFill>
                <a:latin typeface="Verdana" pitchFamily="34" charset="0"/>
              </a:rPr>
              <a:t>Phase d’activation</a:t>
            </a:r>
            <a:r>
              <a:rPr lang="fr-FR" dirty="0">
                <a:solidFill>
                  <a:schemeClr val="tx2"/>
                </a:solidFill>
                <a:latin typeface="Verdana" pitchFamily="34" charset="0"/>
              </a:rPr>
              <a:t> : prend en entrée la sortie de la fonction de combinaison et déduit la valeur de sortie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2844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95116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98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9194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235450" y="2305050"/>
            <a:ext cx="3448050" cy="1714500"/>
          </a:xfrm>
          <a:prstGeom prst="ellipse">
            <a:avLst/>
          </a:prstGeom>
          <a:solidFill>
            <a:srgbClr val="6193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91050" y="2667000"/>
            <a:ext cx="1371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800" b="1"/>
              <a:t>Combinaison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962650" y="2667000"/>
            <a:ext cx="1371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800" b="1"/>
              <a:t>Activation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190750" y="24955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78050" y="314960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203450" y="37274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33750" y="3238500"/>
            <a:ext cx="7810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340100" y="2501900"/>
            <a:ext cx="7810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422650" y="31559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785100" y="31559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171575" y="22860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 dirty="0"/>
              <a:t>Entrée 1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158875" y="297815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Entrée 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165225" y="35179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Entrée 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71875" y="24066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0,5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25825" y="28511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0,1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65525" y="34861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0,9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99375" y="27813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0,75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1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Combinaison</a:t>
            </a:r>
            <a:endParaRPr lang="fr-FR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1925" y="4252913"/>
          <a:ext cx="115888" cy="225425"/>
        </p:xfrm>
        <a:graphic>
          <a:graphicData uri="http://schemas.openxmlformats.org/presentationml/2006/ole">
            <p:oleObj spid="_x0000_s1030" name="Equation" r:id="rId4" imgW="114151" imgH="215619" progId="Equation.3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52500" y="4406900"/>
            <a:ext cx="754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  <a:latin typeface="Verdana" pitchFamily="34" charset="0"/>
              </a:rPr>
              <a:t>Fonctions de combinaison 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>
                <a:solidFill>
                  <a:schemeClr val="hlink"/>
                </a:solidFill>
                <a:latin typeface="Verdana" pitchFamily="34" charset="0"/>
              </a:rPr>
              <a:t> Produit scalaire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>
                <a:solidFill>
                  <a:schemeClr val="hlink"/>
                </a:solidFill>
                <a:latin typeface="Verdana" pitchFamily="34" charset="0"/>
              </a:rPr>
              <a:t> Norme euclidienne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>
                <a:solidFill>
                  <a:schemeClr val="hlink"/>
                </a:solidFill>
                <a:latin typeface="Verdana" pitchFamily="34" charset="0"/>
              </a:rPr>
              <a:t> minimum, maximum, majorité …</a:t>
            </a:r>
            <a:endParaRPr lang="fr-FR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2844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95116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98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919413"/>
            <a:ext cx="449262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235450" y="2305050"/>
            <a:ext cx="3448050" cy="1714500"/>
          </a:xfrm>
          <a:prstGeom prst="ellipse">
            <a:avLst/>
          </a:prstGeom>
          <a:solidFill>
            <a:srgbClr val="6193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91050" y="2667000"/>
            <a:ext cx="1371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800" b="1"/>
              <a:t>Combinaison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190750" y="2495550"/>
            <a:ext cx="571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78050" y="3149600"/>
            <a:ext cx="571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203450" y="3727450"/>
            <a:ext cx="571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33750" y="3238500"/>
            <a:ext cx="7810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340100" y="2501900"/>
            <a:ext cx="7810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422650" y="3155950"/>
            <a:ext cx="571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785100" y="3155950"/>
            <a:ext cx="571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171575" y="22860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Entrée 1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158875" y="297815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 dirty="0"/>
              <a:t>Entrée 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165225" y="35179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Entrée 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71875" y="24066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0,5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25825" y="28511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0,1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565525" y="348615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0,9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99375" y="27813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800" b="1"/>
              <a:t>0,75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927600" y="4838700"/>
            <a:ext cx="546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E1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E2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E3</a:t>
            </a:r>
          </a:p>
        </p:txBody>
      </p:sp>
      <p:sp>
        <p:nvSpPr>
          <p:cNvPr id="29" name="Arc 26"/>
          <p:cNvSpPr>
            <a:spLocks/>
          </p:cNvSpPr>
          <p:nvPr/>
        </p:nvSpPr>
        <p:spPr bwMode="auto">
          <a:xfrm flipH="1">
            <a:off x="4991100" y="4852988"/>
            <a:ext cx="190500" cy="887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5"/>
              <a:gd name="T2" fmla="*/ 1674 w 21600"/>
              <a:gd name="T3" fmla="*/ 43135 h 43135"/>
              <a:gd name="T4" fmla="*/ 0 w 21600"/>
              <a:gd name="T5" fmla="*/ 21600 h 4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</a:path>
              <a:path w="21600" h="4313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Arc 27"/>
          <p:cNvSpPr>
            <a:spLocks/>
          </p:cNvSpPr>
          <p:nvPr/>
        </p:nvSpPr>
        <p:spPr bwMode="auto">
          <a:xfrm>
            <a:off x="5435600" y="4865688"/>
            <a:ext cx="165100" cy="8620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6"/>
              <a:gd name="T2" fmla="*/ 1657 w 21600"/>
              <a:gd name="T3" fmla="*/ 43136 h 43136"/>
              <a:gd name="T4" fmla="*/ 0 w 21600"/>
              <a:gd name="T5" fmla="*/ 21600 h 4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</a:path>
              <a:path w="21600" h="431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003800" y="47879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511800" y="4876800"/>
            <a:ext cx="469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3" name="Arc 30"/>
          <p:cNvSpPr>
            <a:spLocks/>
          </p:cNvSpPr>
          <p:nvPr/>
        </p:nvSpPr>
        <p:spPr bwMode="auto">
          <a:xfrm flipH="1">
            <a:off x="5892800" y="4878388"/>
            <a:ext cx="190500" cy="887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5"/>
              <a:gd name="T2" fmla="*/ 1674 w 21600"/>
              <a:gd name="T3" fmla="*/ 43135 h 43135"/>
              <a:gd name="T4" fmla="*/ 0 w 21600"/>
              <a:gd name="T5" fmla="*/ 21600 h 4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</a:path>
              <a:path w="21600" h="4313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Arc 31"/>
          <p:cNvSpPr>
            <a:spLocks/>
          </p:cNvSpPr>
          <p:nvPr/>
        </p:nvSpPr>
        <p:spPr bwMode="auto">
          <a:xfrm>
            <a:off x="6362700" y="4891088"/>
            <a:ext cx="165100" cy="8620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6"/>
              <a:gd name="T2" fmla="*/ 1657 w 21600"/>
              <a:gd name="T3" fmla="*/ 43136 h 43136"/>
              <a:gd name="T4" fmla="*/ 0 w 21600"/>
              <a:gd name="T5" fmla="*/ 21600 h 4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</a:path>
              <a:path w="21600" h="431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43600" y="4838700"/>
            <a:ext cx="469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0,5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0,1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0,9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5943600" y="47879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264400" y="4889500"/>
            <a:ext cx="546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E1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E2</a:t>
            </a:r>
          </a:p>
          <a:p>
            <a:pPr algn="r">
              <a:spcBef>
                <a:spcPct val="50000"/>
              </a:spcBef>
            </a:pPr>
            <a:r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E3</a:t>
            </a:r>
          </a:p>
        </p:txBody>
      </p:sp>
      <p:sp>
        <p:nvSpPr>
          <p:cNvPr id="38" name="Arc 35"/>
          <p:cNvSpPr>
            <a:spLocks/>
          </p:cNvSpPr>
          <p:nvPr/>
        </p:nvSpPr>
        <p:spPr bwMode="auto">
          <a:xfrm flipH="1">
            <a:off x="7302500" y="4954588"/>
            <a:ext cx="190500" cy="887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5"/>
              <a:gd name="T2" fmla="*/ 1674 w 21600"/>
              <a:gd name="T3" fmla="*/ 43135 h 43135"/>
              <a:gd name="T4" fmla="*/ 0 w 21600"/>
              <a:gd name="T5" fmla="*/ 21600 h 4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</a:path>
              <a:path w="21600" h="4313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0"/>
                  <a:pt x="12920" y="42260"/>
                  <a:pt x="1674" y="43135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7340600" y="47879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Arc 37"/>
          <p:cNvSpPr>
            <a:spLocks/>
          </p:cNvSpPr>
          <p:nvPr/>
        </p:nvSpPr>
        <p:spPr bwMode="auto">
          <a:xfrm>
            <a:off x="7747000" y="4929188"/>
            <a:ext cx="165100" cy="8620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6"/>
              <a:gd name="T2" fmla="*/ 1657 w 21600"/>
              <a:gd name="T3" fmla="*/ 43136 h 43136"/>
              <a:gd name="T4" fmla="*/ 0 w 21600"/>
              <a:gd name="T5" fmla="*/ 21600 h 4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</a:path>
              <a:path w="21600" h="431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86"/>
                  <a:pt x="12910" y="42270"/>
                  <a:pt x="1657" y="4313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7239000" y="49276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7175500" y="49276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8001000" y="49530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8064500" y="49530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48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Activation </a:t>
            </a:r>
            <a:endParaRPr lang="fr-F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787900" y="2276475"/>
          <a:ext cx="1693863" cy="814388"/>
        </p:xfrm>
        <a:graphic>
          <a:graphicData uri="http://schemas.openxmlformats.org/presentationml/2006/ole">
            <p:oleObj spid="_x0000_s2062" name="Equation" r:id="rId4" imgW="838200" imgH="419100" progId="Equation.3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344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sz="2400">
                <a:latin typeface="Arial" pitchFamily="34" charset="0"/>
              </a:rPr>
              <a:t>Sigmo</a:t>
            </a:r>
            <a:r>
              <a:rPr lang="en-US" sz="2400">
                <a:latin typeface="Arial" pitchFamily="34" charset="0"/>
              </a:rPr>
              <a:t>ï</a:t>
            </a:r>
            <a:r>
              <a:rPr lang="fr-CA" sz="2400">
                <a:latin typeface="Arial" pitchFamily="34" charset="0"/>
              </a:rPr>
              <a:t>de ou logistique :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2988" y="3716338"/>
            <a:ext cx="347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sz="2400">
                <a:latin typeface="Arial" pitchFamily="34" charset="0"/>
              </a:rPr>
              <a:t>Tangente hyperbolique :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787900" y="3500438"/>
          <a:ext cx="2174875" cy="865187"/>
        </p:xfrm>
        <a:graphic>
          <a:graphicData uri="http://schemas.openxmlformats.org/presentationml/2006/ole">
            <p:oleObj spid="_x0000_s2063" name="Equation" r:id="rId5" imgW="1016000" imgH="419100" progId="">
              <p:embed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16013" y="4941888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sz="2400">
                <a:latin typeface="Arial" pitchFamily="34" charset="0"/>
              </a:rPr>
              <a:t>Linéaire :</a:t>
            </a:r>
            <a:endParaRPr lang="fr-CA" sz="2400" i="1">
              <a:latin typeface="Arial" pitchFamily="34" charset="0"/>
            </a:endParaRPr>
          </a:p>
        </p:txBody>
      </p:sp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4787900" y="4941888"/>
          <a:ext cx="1222375" cy="419100"/>
        </p:xfrm>
        <a:graphic>
          <a:graphicData uri="http://schemas.openxmlformats.org/presentationml/2006/ole">
            <p:oleObj spid="_x0000_s2064" name="Equation" r:id="rId6" imgW="571252" imgH="203112" progId="">
              <p:embed/>
            </p:oleObj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17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Activation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2946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Exemples</a:t>
            </a:r>
            <a:endParaRPr lang="fr-FR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705"/>
            <a:ext cx="8352928" cy="46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13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Exemples</a:t>
            </a: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011" y="1600200"/>
            <a:ext cx="67219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72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1F6C7-BC50-47F2-AEE7-EEA4E2247925}" type="slidenum">
              <a:rPr lang="fr-FR"/>
              <a:pPr/>
              <a:t>4</a:t>
            </a:fld>
            <a:endParaRPr lang="fr-FR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EMERGENCE DU DOMAINE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Workshops : 1991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1993, 1994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KDD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1995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1996, 1997, 1998, 1999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1997 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Journal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1999  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l’Association for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Computing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Machinery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(ACM)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Apprentissage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L’entraînement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le </a:t>
            </a:r>
            <a:r>
              <a:rPr lang="en-US" sz="2400" dirty="0" err="1"/>
              <a:t>processus</a:t>
            </a:r>
            <a:r>
              <a:rPr lang="en-US" sz="2400" dirty="0"/>
              <a:t> de </a:t>
            </a:r>
            <a:r>
              <a:rPr lang="en-US" sz="2400" dirty="0" err="1"/>
              <a:t>choisir</a:t>
            </a:r>
            <a:r>
              <a:rPr lang="en-US" sz="2400" dirty="0"/>
              <a:t> les </a:t>
            </a:r>
            <a:r>
              <a:rPr lang="en-US" sz="2400" dirty="0" err="1"/>
              <a:t>poids</a:t>
            </a:r>
            <a:r>
              <a:rPr lang="en-US" sz="2400" dirty="0"/>
              <a:t> </a:t>
            </a:r>
            <a:r>
              <a:rPr lang="en-US" sz="2300" dirty="0" err="1"/>
              <a:t>optimaux</a:t>
            </a:r>
            <a:r>
              <a:rPr lang="en-US" sz="2300" dirty="0"/>
              <a:t> </a:t>
            </a:r>
            <a:r>
              <a:rPr lang="en-US" sz="2300" dirty="0" err="1"/>
              <a:t>sur</a:t>
            </a:r>
            <a:r>
              <a:rPr lang="en-US" sz="2300" dirty="0"/>
              <a:t> les arêtes reliant les </a:t>
            </a:r>
            <a:r>
              <a:rPr lang="en-US" sz="2300" dirty="0" err="1"/>
              <a:t>unités</a:t>
            </a:r>
            <a:r>
              <a:rPr lang="en-US" sz="2300" dirty="0"/>
              <a:t> du </a:t>
            </a:r>
            <a:r>
              <a:rPr lang="en-US" sz="2300" dirty="0" err="1"/>
              <a:t>réseau</a:t>
            </a:r>
            <a:r>
              <a:rPr lang="en-US" sz="2300" dirty="0"/>
              <a:t> entre </a:t>
            </a:r>
            <a:r>
              <a:rPr lang="en-US" sz="2300" dirty="0" err="1"/>
              <a:t>elles</a:t>
            </a:r>
            <a:r>
              <a:rPr lang="en-US" sz="2300" dirty="0"/>
              <a:t>.</a:t>
            </a:r>
          </a:p>
          <a:p>
            <a:r>
              <a:rPr lang="en-US" sz="2300" dirty="0" err="1"/>
              <a:t>L’objectif</a:t>
            </a:r>
            <a:r>
              <a:rPr lang="en-US" sz="2300" dirty="0"/>
              <a:t> </a:t>
            </a:r>
            <a:r>
              <a:rPr lang="en-US" sz="2300" dirty="0" err="1"/>
              <a:t>est</a:t>
            </a:r>
            <a:r>
              <a:rPr lang="en-US" sz="2300" dirty="0"/>
              <a:t> </a:t>
            </a:r>
            <a:r>
              <a:rPr lang="en-US" sz="2300" dirty="0" err="1"/>
              <a:t>d’utiliser</a:t>
            </a:r>
            <a:r>
              <a:rPr lang="en-US" sz="2300" dirty="0"/>
              <a:t> </a:t>
            </a:r>
            <a:r>
              <a:rPr lang="en-US" sz="2300" dirty="0" err="1"/>
              <a:t>l’ensemble</a:t>
            </a:r>
            <a:r>
              <a:rPr lang="en-US" sz="2300" dirty="0"/>
              <a:t> </a:t>
            </a:r>
            <a:r>
              <a:rPr lang="en-US" sz="2300" dirty="0" err="1"/>
              <a:t>d’apprentissage</a:t>
            </a:r>
            <a:r>
              <a:rPr lang="en-US" sz="2300" dirty="0"/>
              <a:t> </a:t>
            </a:r>
            <a:r>
              <a:rPr lang="en-US" sz="2300" dirty="0" err="1"/>
              <a:t>afin</a:t>
            </a:r>
            <a:r>
              <a:rPr lang="en-US" sz="2300" dirty="0"/>
              <a:t> de </a:t>
            </a:r>
            <a:r>
              <a:rPr lang="en-US" sz="2300" dirty="0" err="1"/>
              <a:t>calculer</a:t>
            </a:r>
            <a:r>
              <a:rPr lang="en-US" sz="2300" dirty="0"/>
              <a:t> les </a:t>
            </a:r>
            <a:r>
              <a:rPr lang="en-US" sz="2300" dirty="0" err="1"/>
              <a:t>poids</a:t>
            </a:r>
            <a:r>
              <a:rPr lang="en-US" sz="2300" dirty="0"/>
              <a:t> </a:t>
            </a:r>
            <a:r>
              <a:rPr lang="en-US" sz="2300" dirty="0" err="1"/>
              <a:t>dont</a:t>
            </a:r>
            <a:r>
              <a:rPr lang="en-US" sz="2300" dirty="0"/>
              <a:t> la sortie </a:t>
            </a:r>
            <a:r>
              <a:rPr lang="en-US" sz="2300" dirty="0" err="1"/>
              <a:t>équivalente</a:t>
            </a:r>
            <a:r>
              <a:rPr lang="en-US" sz="2300" dirty="0"/>
              <a:t> du </a:t>
            </a:r>
            <a:r>
              <a:rPr lang="en-US" sz="2300" dirty="0" err="1"/>
              <a:t>réseau</a:t>
            </a:r>
            <a:r>
              <a:rPr lang="en-US" sz="2300" dirty="0"/>
              <a:t> sera </a:t>
            </a:r>
            <a:r>
              <a:rPr lang="en-US" sz="2300" dirty="0" err="1"/>
              <a:t>aussi</a:t>
            </a:r>
            <a:r>
              <a:rPr lang="en-US" sz="2300" dirty="0"/>
              <a:t> </a:t>
            </a:r>
            <a:r>
              <a:rPr lang="en-US" sz="2300" dirty="0" err="1"/>
              <a:t>proche</a:t>
            </a:r>
            <a:r>
              <a:rPr lang="en-US" sz="2300" dirty="0"/>
              <a:t> </a:t>
            </a:r>
            <a:r>
              <a:rPr lang="en-US" sz="2300" dirty="0" err="1"/>
              <a:t>que</a:t>
            </a:r>
            <a:r>
              <a:rPr lang="en-US" sz="2300" dirty="0"/>
              <a:t> possible de la sortie </a:t>
            </a:r>
            <a:r>
              <a:rPr lang="en-US" sz="2300" dirty="0" err="1"/>
              <a:t>désirée</a:t>
            </a:r>
            <a:r>
              <a:rPr lang="en-US" sz="2300" dirty="0"/>
              <a:t> pour </a:t>
            </a:r>
            <a:r>
              <a:rPr lang="en-US" sz="2300" dirty="0" err="1"/>
              <a:t>autant</a:t>
            </a:r>
            <a:r>
              <a:rPr lang="en-US" sz="2300" dirty="0"/>
              <a:t> </a:t>
            </a:r>
            <a:r>
              <a:rPr lang="en-US" sz="2300" dirty="0" err="1"/>
              <a:t>d’exemples</a:t>
            </a:r>
            <a:r>
              <a:rPr lang="en-US" sz="2300" dirty="0"/>
              <a:t> de </a:t>
            </a:r>
            <a:r>
              <a:rPr lang="en-US" sz="2300" dirty="0" err="1"/>
              <a:t>l’ensemble</a:t>
            </a:r>
            <a:r>
              <a:rPr lang="en-US" sz="2300" dirty="0"/>
              <a:t> </a:t>
            </a:r>
            <a:r>
              <a:rPr lang="en-US" sz="2300" dirty="0" err="1"/>
              <a:t>d’apprentissage</a:t>
            </a:r>
            <a:r>
              <a:rPr lang="en-US" sz="2300" dirty="0"/>
              <a:t> </a:t>
            </a:r>
            <a:r>
              <a:rPr lang="en-US" sz="2300" dirty="0" err="1"/>
              <a:t>que</a:t>
            </a:r>
            <a:r>
              <a:rPr lang="en-US" sz="2300" dirty="0"/>
              <a:t> possible.</a:t>
            </a:r>
          </a:p>
          <a:p>
            <a:r>
              <a:rPr lang="en-US" sz="2300" b="1" dirty="0"/>
              <a:t>La </a:t>
            </a:r>
            <a:r>
              <a:rPr lang="en-US" sz="2300" b="1" dirty="0" err="1"/>
              <a:t>Rétro</a:t>
            </a:r>
            <a:r>
              <a:rPr lang="en-US" sz="2300" b="1" dirty="0"/>
              <a:t>-propagation</a:t>
            </a:r>
            <a:r>
              <a:rPr lang="en-US" sz="2300" dirty="0"/>
              <a:t> </a:t>
            </a:r>
            <a:r>
              <a:rPr lang="en-US" sz="2300" dirty="0" err="1"/>
              <a:t>est</a:t>
            </a:r>
            <a:r>
              <a:rPr lang="en-US" sz="2300" dirty="0"/>
              <a:t> </a:t>
            </a:r>
            <a:r>
              <a:rPr lang="en-US" sz="2300" dirty="0" err="1"/>
              <a:t>utilisée</a:t>
            </a:r>
            <a:r>
              <a:rPr lang="en-US" sz="2300" dirty="0"/>
              <a:t> pour </a:t>
            </a:r>
            <a:r>
              <a:rPr lang="en-US" sz="2300" dirty="0" err="1"/>
              <a:t>ajuster</a:t>
            </a:r>
            <a:r>
              <a:rPr lang="en-US" sz="2300" dirty="0"/>
              <a:t> les </a:t>
            </a:r>
            <a:r>
              <a:rPr lang="en-US" sz="2300" dirty="0" err="1"/>
              <a:t>poids</a:t>
            </a:r>
            <a:r>
              <a:rPr lang="en-US" sz="2300" dirty="0"/>
              <a:t>:</a:t>
            </a:r>
          </a:p>
          <a:p>
            <a:pPr lvl="1"/>
            <a:r>
              <a:rPr lang="en-US" sz="1900" dirty="0" err="1"/>
              <a:t>Calcule</a:t>
            </a:r>
            <a:r>
              <a:rPr lang="en-US" sz="1900" dirty="0"/>
              <a:t> </a:t>
            </a:r>
            <a:r>
              <a:rPr lang="en-US" sz="1900" dirty="0" err="1"/>
              <a:t>l’erreur</a:t>
            </a:r>
            <a:r>
              <a:rPr lang="en-US" sz="1900" dirty="0"/>
              <a:t> en </a:t>
            </a:r>
            <a:r>
              <a:rPr lang="en-US" sz="1900" dirty="0" err="1"/>
              <a:t>prenant</a:t>
            </a:r>
            <a:r>
              <a:rPr lang="en-US" sz="1900" dirty="0"/>
              <a:t> la </a:t>
            </a:r>
            <a:r>
              <a:rPr lang="en-US" sz="1900" dirty="0" err="1"/>
              <a:t>différence</a:t>
            </a:r>
            <a:r>
              <a:rPr lang="en-US" sz="1900" dirty="0"/>
              <a:t> entre le </a:t>
            </a:r>
            <a:r>
              <a:rPr lang="en-US" sz="1900" dirty="0" err="1"/>
              <a:t>résultat</a:t>
            </a:r>
            <a:r>
              <a:rPr lang="en-US" sz="1900" dirty="0"/>
              <a:t> </a:t>
            </a:r>
            <a:r>
              <a:rPr lang="en-US" sz="1900" dirty="0" err="1"/>
              <a:t>calculé</a:t>
            </a:r>
            <a:r>
              <a:rPr lang="en-US" sz="1900" dirty="0"/>
              <a:t> et le </a:t>
            </a:r>
            <a:r>
              <a:rPr lang="en-US" sz="1900" dirty="0" err="1"/>
              <a:t>résultat</a:t>
            </a:r>
            <a:r>
              <a:rPr lang="en-US" sz="1900" dirty="0"/>
              <a:t> </a:t>
            </a:r>
            <a:r>
              <a:rPr lang="en-US" sz="1900" dirty="0" err="1"/>
              <a:t>actuel</a:t>
            </a:r>
            <a:r>
              <a:rPr lang="en-US" sz="1900" dirty="0"/>
              <a:t>.</a:t>
            </a:r>
          </a:p>
          <a:p>
            <a:pPr lvl="1"/>
            <a:r>
              <a:rPr lang="en-US" sz="1900" dirty="0" err="1"/>
              <a:t>L’erreur</a:t>
            </a:r>
            <a:r>
              <a:rPr lang="en-US" sz="1900" dirty="0"/>
              <a:t> </a:t>
            </a:r>
            <a:r>
              <a:rPr lang="en-US" sz="1900" dirty="0" err="1"/>
              <a:t>est</a:t>
            </a:r>
            <a:r>
              <a:rPr lang="en-US" sz="1900" dirty="0"/>
              <a:t> </a:t>
            </a:r>
            <a:r>
              <a:rPr lang="en-US" sz="1900" dirty="0" err="1"/>
              <a:t>renvoyée</a:t>
            </a:r>
            <a:r>
              <a:rPr lang="en-US" sz="1900" dirty="0"/>
              <a:t> à travers le </a:t>
            </a:r>
            <a:r>
              <a:rPr lang="en-US" sz="1900" dirty="0" err="1"/>
              <a:t>réseau</a:t>
            </a:r>
            <a:r>
              <a:rPr lang="en-US" sz="1900" dirty="0"/>
              <a:t> et les </a:t>
            </a:r>
            <a:r>
              <a:rPr lang="en-US" sz="1900" dirty="0" err="1"/>
              <a:t>poids</a:t>
            </a:r>
            <a:r>
              <a:rPr lang="en-US" sz="1900" dirty="0"/>
              <a:t> </a:t>
            </a:r>
            <a:r>
              <a:rPr lang="en-US" sz="1900" dirty="0" err="1"/>
              <a:t>sont</a:t>
            </a:r>
            <a:r>
              <a:rPr lang="en-US" sz="1900" dirty="0"/>
              <a:t> </a:t>
            </a:r>
            <a:r>
              <a:rPr lang="en-US" sz="1900" dirty="0" err="1"/>
              <a:t>ajustés</a:t>
            </a:r>
            <a:r>
              <a:rPr lang="en-US" sz="1900" dirty="0"/>
              <a:t> </a:t>
            </a:r>
            <a:r>
              <a:rPr lang="en-US" sz="1900" dirty="0" err="1"/>
              <a:t>afin</a:t>
            </a:r>
            <a:r>
              <a:rPr lang="en-US" sz="1900" dirty="0"/>
              <a:t> de </a:t>
            </a:r>
            <a:r>
              <a:rPr lang="en-US" sz="1900" dirty="0" err="1"/>
              <a:t>minimiser</a:t>
            </a:r>
            <a:r>
              <a:rPr lang="en-US" sz="1900" dirty="0"/>
              <a:t> </a:t>
            </a:r>
            <a:r>
              <a:rPr lang="en-US" sz="1900" dirty="0" err="1"/>
              <a:t>l’erreur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17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Off-Line</a:t>
            </a:r>
            <a:r>
              <a:rPr lang="fr-FR" dirty="0"/>
              <a:t> ou Batch : après tous les exemples</a:t>
            </a:r>
          </a:p>
          <a:p>
            <a:r>
              <a:rPr lang="fr-FR" dirty="0"/>
              <a:t>On-Line ou Stochastique : après chaque exemple</a:t>
            </a:r>
          </a:p>
          <a:p>
            <a:endParaRPr lang="fr-FR" dirty="0"/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1371600" y="609600"/>
            <a:ext cx="737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809625" y="2214563"/>
            <a:ext cx="7958138" cy="430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4212084"/>
            <a:ext cx="20193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latin typeface="Arial" pitchFamily="34" charset="0"/>
              </a:rPr>
              <a:t>Initialisation de la </a:t>
            </a:r>
          </a:p>
          <a:p>
            <a:pPr algn="ctr"/>
            <a:r>
              <a:rPr lang="fr-FR" sz="1400" b="1">
                <a:latin typeface="Arial" pitchFamily="34" charset="0"/>
              </a:rPr>
              <a:t>matrice des poids </a:t>
            </a:r>
          </a:p>
          <a:p>
            <a:pPr algn="ctr"/>
            <a:r>
              <a:rPr lang="fr-FR" sz="1400" b="1">
                <a:latin typeface="Arial" pitchFamily="34" charset="0"/>
              </a:rPr>
              <a:t>au hasard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70300" y="4212084"/>
            <a:ext cx="2222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Arial" pitchFamily="34" charset="0"/>
              </a:rPr>
              <a:t>Pour chaque exemple </a:t>
            </a:r>
          </a:p>
          <a:p>
            <a:pPr algn="ctr"/>
            <a:r>
              <a:rPr lang="fr-FR" sz="1400">
                <a:latin typeface="Arial" pitchFamily="34" charset="0"/>
              </a:rPr>
              <a:t>calculer la sortie avec les</a:t>
            </a:r>
          </a:p>
          <a:p>
            <a:pPr algn="ctr"/>
            <a:r>
              <a:rPr lang="fr-FR" sz="1400">
                <a:latin typeface="Arial" pitchFamily="34" charset="0"/>
              </a:rPr>
              <a:t>poids actuels du réseau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38900" y="4212084"/>
            <a:ext cx="2222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Arial" pitchFamily="34" charset="0"/>
              </a:rPr>
              <a:t>Calcul des erreurs de</a:t>
            </a:r>
          </a:p>
          <a:p>
            <a:pPr algn="ctr"/>
            <a:r>
              <a:rPr lang="fr-FR" sz="1400">
                <a:latin typeface="Arial" pitchFamily="34" charset="0"/>
              </a:rPr>
              <a:t>sortie et application de</a:t>
            </a:r>
          </a:p>
          <a:p>
            <a:pPr algn="ctr"/>
            <a:r>
              <a:rPr lang="fr-FR" sz="1400">
                <a:latin typeface="Arial" pitchFamily="34" charset="0"/>
              </a:rPr>
              <a:t>l’algorithme de mis à</a:t>
            </a:r>
          </a:p>
          <a:p>
            <a:pPr algn="ctr"/>
            <a:r>
              <a:rPr lang="fr-FR" sz="1400">
                <a:latin typeface="Arial" pitchFamily="34" charset="0"/>
              </a:rPr>
              <a:t>Jour des poids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098800" y="4758184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880100" y="4758184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62500" y="3284984"/>
            <a:ext cx="280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latin typeface="Arial" pitchFamily="34" charset="0"/>
              </a:rPr>
              <a:t>Jusqu’à condition d’arrêt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66800" y="4212084"/>
            <a:ext cx="2024063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670300" y="4212084"/>
            <a:ext cx="2227263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432550" y="4212084"/>
            <a:ext cx="2239963" cy="1143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6" name="AutoShape 13"/>
          <p:cNvCxnSpPr>
            <a:cxnSpLocks noChangeShapeType="1"/>
            <a:stCxn id="15" idx="0"/>
            <a:endCxn id="14" idx="0"/>
          </p:cNvCxnSpPr>
          <p:nvPr/>
        </p:nvCxnSpPr>
        <p:spPr bwMode="auto">
          <a:xfrm rot="16200000" flipH="1" flipV="1">
            <a:off x="6168231" y="2814290"/>
            <a:ext cx="1588" cy="2768600"/>
          </a:xfrm>
          <a:prstGeom prst="bentConnector3">
            <a:avLst>
              <a:gd name="adj1" fmla="val -395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30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Etapes</a:t>
            </a:r>
            <a:r>
              <a:rPr lang="fr-CA" dirty="0" smtClean="0"/>
              <a:t> de mise </a:t>
            </a:r>
            <a:r>
              <a:rPr lang="fr-CA" dirty="0"/>
              <a:t>en œuvre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Les étapes pour la mise en œuvre d’un réseau pour la prédiction ou le classement sont :</a:t>
            </a:r>
          </a:p>
          <a:p>
            <a:pPr lvl="1"/>
            <a:r>
              <a:rPr lang="fr-CA" sz="2400" dirty="0"/>
              <a:t>Identification des données en entrée et en sortie</a:t>
            </a:r>
          </a:p>
          <a:p>
            <a:pPr lvl="1"/>
            <a:r>
              <a:rPr lang="fr-CA" sz="2400" dirty="0"/>
              <a:t>Normalisation des données (entre 0 et 1)</a:t>
            </a:r>
          </a:p>
          <a:p>
            <a:pPr lvl="1"/>
            <a:r>
              <a:rPr lang="fr-CA" sz="2400" dirty="0"/>
              <a:t>Constitution d’un réseau avec une topologie adaptée (nb de couches, </a:t>
            </a:r>
            <a:r>
              <a:rPr lang="fr-FR" sz="2400" dirty="0"/>
              <a:t>du nombre de neurones par </a:t>
            </a:r>
            <a:r>
              <a:rPr lang="fr-FR" sz="2400" dirty="0" smtClean="0"/>
              <a:t>couche</a:t>
            </a:r>
            <a:r>
              <a:rPr lang="fr-CA" sz="2400" dirty="0" smtClean="0"/>
              <a:t>)</a:t>
            </a:r>
            <a:endParaRPr lang="fr-CA" sz="2400" dirty="0"/>
          </a:p>
          <a:p>
            <a:pPr lvl="1"/>
            <a:r>
              <a:rPr lang="fr-CA" sz="2400" dirty="0"/>
              <a:t>Apprentissage du réseau</a:t>
            </a:r>
          </a:p>
          <a:p>
            <a:pPr lvl="1"/>
            <a:r>
              <a:rPr lang="fr-CA" sz="2400" dirty="0"/>
              <a:t>Test du réseau</a:t>
            </a:r>
          </a:p>
          <a:p>
            <a:pPr lvl="1"/>
            <a:r>
              <a:rPr lang="fr-CA" sz="2400" dirty="0"/>
              <a:t>Application du modèle généré par l’apprentissage</a:t>
            </a:r>
          </a:p>
          <a:p>
            <a:pPr lvl="1"/>
            <a:r>
              <a:rPr lang="fr-CA" sz="2400" dirty="0" err="1"/>
              <a:t>Dénormalisation</a:t>
            </a:r>
            <a:r>
              <a:rPr lang="fr-CA" sz="2400" dirty="0"/>
              <a:t> des données en sortie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MASTER ISIF 2011/2012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92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de marché et management: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Les sources de données à analyser ?</a:t>
            </a:r>
          </a:p>
          <a:p>
            <a:pPr lvl="2">
              <a:lnSpc>
                <a:spcPct val="110000"/>
              </a:lnSpc>
            </a:pPr>
            <a:r>
              <a:rPr lang="fr-FR" sz="1600" dirty="0" smtClean="0"/>
              <a:t>Transactions avec carte de crédit, carte de fidélité, sondages 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Marketing ciblé</a:t>
            </a:r>
          </a:p>
          <a:p>
            <a:pPr lvl="2">
              <a:lnSpc>
                <a:spcPct val="110000"/>
              </a:lnSpc>
            </a:pPr>
            <a:r>
              <a:rPr lang="fr-FR" sz="1600" dirty="0" smtClean="0"/>
              <a:t>Trouver un « modèle » pour regrouper les clients partageant les mêmes caractéristiques. Pour chaque groupe, adopter une démarche marketing particulière 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Analyse croisée</a:t>
            </a:r>
          </a:p>
          <a:p>
            <a:pPr lvl="2">
              <a:lnSpc>
                <a:spcPct val="110000"/>
              </a:lnSpc>
            </a:pPr>
            <a:r>
              <a:rPr lang="fr-FR" sz="1600" dirty="0" smtClean="0"/>
              <a:t>Associations/</a:t>
            </a:r>
            <a:r>
              <a:rPr lang="fr-FR" sz="1600" dirty="0" err="1" smtClean="0"/>
              <a:t>co</a:t>
            </a:r>
            <a:r>
              <a:rPr lang="fr-FR" sz="1600" dirty="0" smtClean="0"/>
              <a:t>-relations entre ventes de produits</a:t>
            </a:r>
          </a:p>
          <a:p>
            <a:pPr lvl="2">
              <a:lnSpc>
                <a:spcPct val="110000"/>
              </a:lnSpc>
            </a:pPr>
            <a:r>
              <a:rPr lang="fr-FR" sz="1600" dirty="0" smtClean="0"/>
              <a:t>Prédiction basée sur ces associations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534252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L’analyse d’une BD de transactions</a:t>
            </a:r>
            <a:r>
              <a:rPr lang="fr-FR" dirty="0"/>
              <a:t> </a:t>
            </a:r>
            <a:r>
              <a:rPr lang="fr-FR" sz="2400" dirty="0" smtClean="0"/>
              <a:t>d’un supermarché permet d’étudier le comportement des clients :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réorganiser les rayons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Ajuster les promotions  </a:t>
            </a:r>
          </a:p>
          <a:p>
            <a:pPr>
              <a:lnSpc>
                <a:spcPct val="120000"/>
              </a:lnSpc>
            </a:pPr>
            <a:r>
              <a:rPr lang="fr-FR" sz="2400" dirty="0" smtClean="0"/>
              <a:t>L’analyse de données médicales :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Support pour la recherche </a:t>
            </a:r>
          </a:p>
          <a:p>
            <a:pPr>
              <a:lnSpc>
                <a:spcPct val="120000"/>
              </a:lnSpc>
            </a:pPr>
            <a:r>
              <a:rPr lang="fr-FR" sz="2400" dirty="0" smtClean="0"/>
              <a:t>L’analyse de données financières :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Prédire l’évolution des actions</a:t>
            </a:r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Organismes de crédit (dresser des profils de clients)</a:t>
            </a:r>
          </a:p>
        </p:txBody>
      </p:sp>
    </p:spTree>
    <p:extLst>
      <p:ext uri="{BB962C8B-B14F-4D97-AF65-F5344CB8AC3E}">
        <p14:creationId xmlns:p14="http://schemas.microsoft.com/office/powerpoint/2010/main" xmlns="" val="2611037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Détection de fraudes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en santé, services de cartes de crédit, télécommunications, etc.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Approche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Utiliser les données  historiques pour construire des modèles   de comportements frauduleux puis utiliser les techniques de datamining pour retrouver des instances similaires 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Exemples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Assurances auto: détecter les personnes qui collectionnent les accidents et les remboursements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Blanchiment d’argent: détecter les transactions suspectes (US </a:t>
            </a:r>
            <a:r>
              <a:rPr lang="fr-FR" sz="2000" dirty="0" err="1" smtClean="0"/>
              <a:t>Treasury's</a:t>
            </a:r>
            <a:r>
              <a:rPr lang="fr-FR" sz="2000" dirty="0" smtClean="0"/>
              <a:t> Financial Crimes </a:t>
            </a:r>
            <a:r>
              <a:rPr lang="fr-FR" sz="2000" dirty="0" err="1" smtClean="0"/>
              <a:t>Enforcement</a:t>
            </a:r>
            <a:r>
              <a:rPr lang="fr-FR" sz="2000" dirty="0" smtClean="0"/>
              <a:t> Network) </a:t>
            </a:r>
          </a:p>
        </p:txBody>
      </p:sp>
    </p:spTree>
    <p:extLst>
      <p:ext uri="{BB962C8B-B14F-4D97-AF65-F5344CB8AC3E}">
        <p14:creationId xmlns:p14="http://schemas.microsoft.com/office/powerpoint/2010/main" xmlns="" val="1491985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Web 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IBM a appliqué des algorithmes de data </a:t>
            </a:r>
            <a:r>
              <a:rPr lang="fr-FR" dirty="0" err="1" smtClean="0"/>
              <a:t>mining</a:t>
            </a:r>
            <a:r>
              <a:rPr lang="fr-FR" dirty="0" smtClean="0"/>
              <a:t> pour réorganiser leurs sites WEB afin de faciliter la navigation.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Améliorer le WEB marketing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8973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MERCI DE VOTRE ATTENTION</a:t>
            </a:r>
            <a:r>
              <a:rPr lang="fr-F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itchFamily="18" charset="0"/>
              </a:rPr>
              <a:t/>
            </a:r>
            <a:br>
              <a:rPr lang="fr-F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Des questions ?</a:t>
            </a:r>
            <a:endParaRPr lang="fr-F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3608040" cy="700187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BIBLIOGRAPHIE/WEBOGRAPHIE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« Le Data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», R.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Lefebure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et G. Venturi,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Eyrolles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2001. Peu technique, point de vue général, très bon recul, complet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« Data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Scoring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», S.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Tufféry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Dunod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2002.</a:t>
            </a:r>
          </a:p>
          <a:p>
            <a:pPr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      Plutôt guide pratique : repères pour les projets,   opportunités, rapide et très peu technique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« Analyse discriminante – Application au risque et au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scoring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financier », M. Bardos,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Dunod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2001.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Technique pratique, avec de bons repères théoriques, tourné vers les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applicationsEquipe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de recherche en Ingénierie des Connaissances Laboratoire ERIC 42 </a:t>
            </a:r>
          </a:p>
          <a:p>
            <a:pPr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Webographie</a:t>
            </a:r>
            <a:r>
              <a:rPr lang="fr-CA" sz="16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endParaRPr lang="fr-CA" sz="16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None/>
            </a:pPr>
            <a:r>
              <a:rPr lang="fr-CA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www.anderson.ucla.edu/faculty/jason.frand/teacher/technologies/palace/datamining</a:t>
            </a:r>
            <a:endParaRPr lang="fr-C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A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www.darminmag.com</a:t>
            </a:r>
            <a:endParaRPr lang="fr-C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http://cybertim.timone.univ-mrs.fr/enseignement/doc-enseignement/informatique/introdatawarehouse/docpeda_fichier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http://www2.lirmm.fr/~mroche/Web/ECD_M2/Cours/ECD_AnneLaurent.pdf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http://dit-archives.epfl.ch/FI01/fi-sp-1/sp-1-page45.html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536032" cy="556171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DEFINITIONS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Le datamining est "un processus non-trivial d ’identification de structures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inconues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, valides et potentiellement exploitables dans les bases de données"  </a:t>
            </a:r>
          </a:p>
          <a:p>
            <a:pPr>
              <a:buNone/>
            </a:pPr>
            <a:endParaRPr lang="fr-FR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Fayyad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1996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fr-CA" sz="3000" dirty="0" smtClean="0">
                <a:latin typeface="Times New Roman" pitchFamily="18" charset="0"/>
                <a:cs typeface="Times New Roman" pitchFamily="18" charset="0"/>
              </a:rPr>
              <a:t>L’exploration des données ou datamining est l’analyse de grandes quantités de données afin de découvrir des formes et des règles significatives en utilisant des moyens automatiques ou semi-automatiques pour avoir  de l’information utile.</a:t>
            </a:r>
          </a:p>
          <a:p>
            <a:pPr marL="0" indent="0" algn="just">
              <a:buFont typeface="Wingdings" pitchFamily="2" charset="2"/>
              <a:buNone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Berry et </a:t>
            </a:r>
            <a:r>
              <a:rPr lang="fr-CA" b="1" dirty="0" err="1" smtClean="0">
                <a:latin typeface="Times New Roman" pitchFamily="18" charset="0"/>
                <a:cs typeface="Times New Roman" pitchFamily="18" charset="0"/>
              </a:rPr>
              <a:t>Linoff</a:t>
            </a:r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, 1997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3752056" cy="484163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POURQUOI LE DATAMINING ?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Accroissement de la concurrence ;</a:t>
            </a:r>
          </a:p>
          <a:p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Explosion de données.</a:t>
            </a:r>
          </a:p>
          <a:p>
            <a:pPr lvl="1">
              <a:buNone/>
            </a:pPr>
            <a:endParaRPr lang="fr-C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680048" cy="556171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www.e-marketing.fr/Images/Breves/image/analy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275856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INTERET DU DATAMINING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Scientifique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: Extraction d’informations inconnues et potentiellement utiles à partir des données disponibles.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Economique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enjeu stratégique pour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Entreprises.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3680048" cy="556171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Fichiers clients et bases de donné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9"/>
            <a:ext cx="2915816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108015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POUR L’ENTREPRISE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Espace réservé du contenu 3"/>
          <p:cNvGrpSpPr>
            <a:grpSpLocks noGrp="1"/>
          </p:cNvGrpSpPr>
          <p:nvPr/>
        </p:nvGrpSpPr>
        <p:grpSpPr>
          <a:xfrm>
            <a:off x="457200" y="1484784"/>
            <a:ext cx="8172305" cy="4968552"/>
            <a:chOff x="1112838" y="1578928"/>
            <a:chExt cx="7509282" cy="5052755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638800" y="1578928"/>
              <a:ext cx="2695632" cy="2531109"/>
            </a:xfrm>
            <a:custGeom>
              <a:avLst/>
              <a:gdLst>
                <a:gd name="T0" fmla="*/ 0 w 1500"/>
                <a:gd name="T1" fmla="*/ 0 h 1460"/>
                <a:gd name="T2" fmla="*/ 1500 w 1500"/>
                <a:gd name="T3" fmla="*/ 1166 h 1460"/>
                <a:gd name="T4" fmla="*/ 1365 w 1500"/>
                <a:gd name="T5" fmla="*/ 1176 h 1460"/>
                <a:gd name="T6" fmla="*/ 1361 w 1500"/>
                <a:gd name="T7" fmla="*/ 1202 h 1460"/>
                <a:gd name="T8" fmla="*/ 1368 w 1500"/>
                <a:gd name="T9" fmla="*/ 1235 h 1460"/>
                <a:gd name="T10" fmla="*/ 1378 w 1500"/>
                <a:gd name="T11" fmla="*/ 1274 h 1460"/>
                <a:gd name="T12" fmla="*/ 1384 w 1500"/>
                <a:gd name="T13" fmla="*/ 1312 h 1460"/>
                <a:gd name="T14" fmla="*/ 1382 w 1500"/>
                <a:gd name="T15" fmla="*/ 1347 h 1460"/>
                <a:gd name="T16" fmla="*/ 1371 w 1500"/>
                <a:gd name="T17" fmla="*/ 1382 h 1460"/>
                <a:gd name="T18" fmla="*/ 1347 w 1500"/>
                <a:gd name="T19" fmla="*/ 1411 h 1460"/>
                <a:gd name="T20" fmla="*/ 1319 w 1500"/>
                <a:gd name="T21" fmla="*/ 1434 h 1460"/>
                <a:gd name="T22" fmla="*/ 1286 w 1500"/>
                <a:gd name="T23" fmla="*/ 1450 h 1460"/>
                <a:gd name="T24" fmla="*/ 1243 w 1500"/>
                <a:gd name="T25" fmla="*/ 1459 h 1460"/>
                <a:gd name="T26" fmla="*/ 1205 w 1500"/>
                <a:gd name="T27" fmla="*/ 1460 h 1460"/>
                <a:gd name="T28" fmla="*/ 1172 w 1500"/>
                <a:gd name="T29" fmla="*/ 1456 h 1460"/>
                <a:gd name="T30" fmla="*/ 1139 w 1500"/>
                <a:gd name="T31" fmla="*/ 1446 h 1460"/>
                <a:gd name="T32" fmla="*/ 1111 w 1500"/>
                <a:gd name="T33" fmla="*/ 1428 h 1460"/>
                <a:gd name="T34" fmla="*/ 1085 w 1500"/>
                <a:gd name="T35" fmla="*/ 1400 h 1460"/>
                <a:gd name="T36" fmla="*/ 1064 w 1500"/>
                <a:gd name="T37" fmla="*/ 1370 h 1460"/>
                <a:gd name="T38" fmla="*/ 1053 w 1500"/>
                <a:gd name="T39" fmla="*/ 1329 h 1460"/>
                <a:gd name="T40" fmla="*/ 1058 w 1500"/>
                <a:gd name="T41" fmla="*/ 1287 h 1460"/>
                <a:gd name="T42" fmla="*/ 1068 w 1500"/>
                <a:gd name="T43" fmla="*/ 1245 h 1460"/>
                <a:gd name="T44" fmla="*/ 1077 w 1500"/>
                <a:gd name="T45" fmla="*/ 1204 h 1460"/>
                <a:gd name="T46" fmla="*/ 1076 w 1500"/>
                <a:gd name="T47" fmla="*/ 1184 h 1460"/>
                <a:gd name="T48" fmla="*/ 822 w 1500"/>
                <a:gd name="T49" fmla="*/ 1174 h 1460"/>
                <a:gd name="T50" fmla="*/ 825 w 1500"/>
                <a:gd name="T51" fmla="*/ 1105 h 1460"/>
                <a:gd name="T52" fmla="*/ 820 w 1500"/>
                <a:gd name="T53" fmla="*/ 1059 h 1460"/>
                <a:gd name="T54" fmla="*/ 809 w 1500"/>
                <a:gd name="T55" fmla="*/ 1032 h 1460"/>
                <a:gd name="T56" fmla="*/ 788 w 1500"/>
                <a:gd name="T57" fmla="*/ 1010 h 1460"/>
                <a:gd name="T58" fmla="*/ 760 w 1500"/>
                <a:gd name="T59" fmla="*/ 996 h 1460"/>
                <a:gd name="T60" fmla="*/ 725 w 1500"/>
                <a:gd name="T61" fmla="*/ 992 h 1460"/>
                <a:gd name="T62" fmla="*/ 674 w 1500"/>
                <a:gd name="T63" fmla="*/ 994 h 1460"/>
                <a:gd name="T64" fmla="*/ 626 w 1500"/>
                <a:gd name="T65" fmla="*/ 998 h 1460"/>
                <a:gd name="T66" fmla="*/ 576 w 1500"/>
                <a:gd name="T67" fmla="*/ 998 h 1460"/>
                <a:gd name="T68" fmla="*/ 527 w 1500"/>
                <a:gd name="T69" fmla="*/ 989 h 1460"/>
                <a:gd name="T70" fmla="*/ 489 w 1500"/>
                <a:gd name="T71" fmla="*/ 967 h 1460"/>
                <a:gd name="T72" fmla="*/ 467 w 1500"/>
                <a:gd name="T73" fmla="*/ 937 h 1460"/>
                <a:gd name="T74" fmla="*/ 458 w 1500"/>
                <a:gd name="T75" fmla="*/ 897 h 1460"/>
                <a:gd name="T76" fmla="*/ 459 w 1500"/>
                <a:gd name="T77" fmla="*/ 851 h 1460"/>
                <a:gd name="T78" fmla="*/ 453 w 1500"/>
                <a:gd name="T79" fmla="*/ 810 h 1460"/>
                <a:gd name="T80" fmla="*/ 442 w 1500"/>
                <a:gd name="T81" fmla="*/ 784 h 1460"/>
                <a:gd name="T82" fmla="*/ 427 w 1500"/>
                <a:gd name="T83" fmla="*/ 767 h 1460"/>
                <a:gd name="T84" fmla="*/ 390 w 1500"/>
                <a:gd name="T85" fmla="*/ 750 h 1460"/>
                <a:gd name="T86" fmla="*/ 342 w 1500"/>
                <a:gd name="T87" fmla="*/ 737 h 1460"/>
                <a:gd name="T88" fmla="*/ 289 w 1500"/>
                <a:gd name="T89" fmla="*/ 728 h 1460"/>
                <a:gd name="T90" fmla="*/ 248 w 1500"/>
                <a:gd name="T91" fmla="*/ 715 h 1460"/>
                <a:gd name="T92" fmla="*/ 213 w 1500"/>
                <a:gd name="T93" fmla="*/ 695 h 1460"/>
                <a:gd name="T94" fmla="*/ 185 w 1500"/>
                <a:gd name="T95" fmla="*/ 668 h 1460"/>
                <a:gd name="T96" fmla="*/ 167 w 1500"/>
                <a:gd name="T97" fmla="*/ 634 h 1460"/>
                <a:gd name="T98" fmla="*/ 164 w 1500"/>
                <a:gd name="T99" fmla="*/ 596 h 1460"/>
                <a:gd name="T100" fmla="*/ 174 w 1500"/>
                <a:gd name="T101" fmla="*/ 555 h 1460"/>
                <a:gd name="T102" fmla="*/ 183 w 1500"/>
                <a:gd name="T103" fmla="*/ 508 h 1460"/>
                <a:gd name="T104" fmla="*/ 191 w 1500"/>
                <a:gd name="T105" fmla="*/ 463 h 1460"/>
                <a:gd name="T106" fmla="*/ 183 w 1500"/>
                <a:gd name="T107" fmla="*/ 419 h 1460"/>
                <a:gd name="T108" fmla="*/ 165 w 1500"/>
                <a:gd name="T109" fmla="*/ 379 h 1460"/>
                <a:gd name="T110" fmla="*/ 147 w 1500"/>
                <a:gd name="T111" fmla="*/ 354 h 1460"/>
                <a:gd name="T112" fmla="*/ 124 w 1500"/>
                <a:gd name="T113" fmla="*/ 332 h 1460"/>
                <a:gd name="T114" fmla="*/ 96 w 1500"/>
                <a:gd name="T115" fmla="*/ 316 h 1460"/>
                <a:gd name="T116" fmla="*/ 61 w 1500"/>
                <a:gd name="T117" fmla="*/ 306 h 1460"/>
                <a:gd name="T118" fmla="*/ 19 w 1500"/>
                <a:gd name="T119" fmla="*/ 305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0" h="1460">
                  <a:moveTo>
                    <a:pt x="0" y="305"/>
                  </a:moveTo>
                  <a:lnTo>
                    <a:pt x="0" y="0"/>
                  </a:lnTo>
                  <a:lnTo>
                    <a:pt x="1499" y="0"/>
                  </a:lnTo>
                  <a:lnTo>
                    <a:pt x="1500" y="1166"/>
                  </a:lnTo>
                  <a:lnTo>
                    <a:pt x="1370" y="1166"/>
                  </a:lnTo>
                  <a:lnTo>
                    <a:pt x="1365" y="1176"/>
                  </a:lnTo>
                  <a:lnTo>
                    <a:pt x="1361" y="1191"/>
                  </a:lnTo>
                  <a:lnTo>
                    <a:pt x="1361" y="1202"/>
                  </a:lnTo>
                  <a:lnTo>
                    <a:pt x="1362" y="1217"/>
                  </a:lnTo>
                  <a:lnTo>
                    <a:pt x="1368" y="1235"/>
                  </a:lnTo>
                  <a:lnTo>
                    <a:pt x="1373" y="1258"/>
                  </a:lnTo>
                  <a:lnTo>
                    <a:pt x="1378" y="1274"/>
                  </a:lnTo>
                  <a:lnTo>
                    <a:pt x="1382" y="1294"/>
                  </a:lnTo>
                  <a:lnTo>
                    <a:pt x="1384" y="1312"/>
                  </a:lnTo>
                  <a:lnTo>
                    <a:pt x="1384" y="1330"/>
                  </a:lnTo>
                  <a:lnTo>
                    <a:pt x="1382" y="1347"/>
                  </a:lnTo>
                  <a:lnTo>
                    <a:pt x="1378" y="1365"/>
                  </a:lnTo>
                  <a:lnTo>
                    <a:pt x="1371" y="1382"/>
                  </a:lnTo>
                  <a:lnTo>
                    <a:pt x="1361" y="1395"/>
                  </a:lnTo>
                  <a:lnTo>
                    <a:pt x="1347" y="1411"/>
                  </a:lnTo>
                  <a:lnTo>
                    <a:pt x="1332" y="1422"/>
                  </a:lnTo>
                  <a:lnTo>
                    <a:pt x="1319" y="1434"/>
                  </a:lnTo>
                  <a:lnTo>
                    <a:pt x="1304" y="1443"/>
                  </a:lnTo>
                  <a:lnTo>
                    <a:pt x="1286" y="1450"/>
                  </a:lnTo>
                  <a:lnTo>
                    <a:pt x="1263" y="1456"/>
                  </a:lnTo>
                  <a:lnTo>
                    <a:pt x="1243" y="1459"/>
                  </a:lnTo>
                  <a:lnTo>
                    <a:pt x="1224" y="1460"/>
                  </a:lnTo>
                  <a:lnTo>
                    <a:pt x="1205" y="1460"/>
                  </a:lnTo>
                  <a:lnTo>
                    <a:pt x="1187" y="1459"/>
                  </a:lnTo>
                  <a:lnTo>
                    <a:pt x="1172" y="1456"/>
                  </a:lnTo>
                  <a:lnTo>
                    <a:pt x="1155" y="1451"/>
                  </a:lnTo>
                  <a:lnTo>
                    <a:pt x="1139" y="1446"/>
                  </a:lnTo>
                  <a:lnTo>
                    <a:pt x="1126" y="1438"/>
                  </a:lnTo>
                  <a:lnTo>
                    <a:pt x="1111" y="1428"/>
                  </a:lnTo>
                  <a:lnTo>
                    <a:pt x="1098" y="1415"/>
                  </a:lnTo>
                  <a:lnTo>
                    <a:pt x="1085" y="1400"/>
                  </a:lnTo>
                  <a:lnTo>
                    <a:pt x="1073" y="1386"/>
                  </a:lnTo>
                  <a:lnTo>
                    <a:pt x="1064" y="1370"/>
                  </a:lnTo>
                  <a:lnTo>
                    <a:pt x="1058" y="1351"/>
                  </a:lnTo>
                  <a:lnTo>
                    <a:pt x="1053" y="1329"/>
                  </a:lnTo>
                  <a:lnTo>
                    <a:pt x="1053" y="1308"/>
                  </a:lnTo>
                  <a:lnTo>
                    <a:pt x="1058" y="1287"/>
                  </a:lnTo>
                  <a:lnTo>
                    <a:pt x="1063" y="1266"/>
                  </a:lnTo>
                  <a:lnTo>
                    <a:pt x="1068" y="1245"/>
                  </a:lnTo>
                  <a:lnTo>
                    <a:pt x="1075" y="1222"/>
                  </a:lnTo>
                  <a:lnTo>
                    <a:pt x="1077" y="1204"/>
                  </a:lnTo>
                  <a:lnTo>
                    <a:pt x="1077" y="1193"/>
                  </a:lnTo>
                  <a:lnTo>
                    <a:pt x="1076" y="1184"/>
                  </a:lnTo>
                  <a:lnTo>
                    <a:pt x="1072" y="1174"/>
                  </a:lnTo>
                  <a:lnTo>
                    <a:pt x="822" y="1174"/>
                  </a:lnTo>
                  <a:lnTo>
                    <a:pt x="826" y="1130"/>
                  </a:lnTo>
                  <a:lnTo>
                    <a:pt x="825" y="1105"/>
                  </a:lnTo>
                  <a:lnTo>
                    <a:pt x="822" y="1081"/>
                  </a:lnTo>
                  <a:lnTo>
                    <a:pt x="820" y="1059"/>
                  </a:lnTo>
                  <a:lnTo>
                    <a:pt x="816" y="1045"/>
                  </a:lnTo>
                  <a:lnTo>
                    <a:pt x="809" y="1032"/>
                  </a:lnTo>
                  <a:lnTo>
                    <a:pt x="802" y="1020"/>
                  </a:lnTo>
                  <a:lnTo>
                    <a:pt x="788" y="1010"/>
                  </a:lnTo>
                  <a:lnTo>
                    <a:pt x="774" y="1001"/>
                  </a:lnTo>
                  <a:lnTo>
                    <a:pt x="760" y="996"/>
                  </a:lnTo>
                  <a:lnTo>
                    <a:pt x="747" y="993"/>
                  </a:lnTo>
                  <a:lnTo>
                    <a:pt x="725" y="992"/>
                  </a:lnTo>
                  <a:lnTo>
                    <a:pt x="699" y="992"/>
                  </a:lnTo>
                  <a:lnTo>
                    <a:pt x="674" y="994"/>
                  </a:lnTo>
                  <a:lnTo>
                    <a:pt x="647" y="996"/>
                  </a:lnTo>
                  <a:lnTo>
                    <a:pt x="626" y="998"/>
                  </a:lnTo>
                  <a:lnTo>
                    <a:pt x="599" y="999"/>
                  </a:lnTo>
                  <a:lnTo>
                    <a:pt x="576" y="998"/>
                  </a:lnTo>
                  <a:lnTo>
                    <a:pt x="557" y="996"/>
                  </a:lnTo>
                  <a:lnTo>
                    <a:pt x="527" y="989"/>
                  </a:lnTo>
                  <a:lnTo>
                    <a:pt x="507" y="980"/>
                  </a:lnTo>
                  <a:lnTo>
                    <a:pt x="489" y="967"/>
                  </a:lnTo>
                  <a:lnTo>
                    <a:pt x="478" y="953"/>
                  </a:lnTo>
                  <a:lnTo>
                    <a:pt x="467" y="937"/>
                  </a:lnTo>
                  <a:lnTo>
                    <a:pt x="459" y="918"/>
                  </a:lnTo>
                  <a:lnTo>
                    <a:pt x="458" y="897"/>
                  </a:lnTo>
                  <a:lnTo>
                    <a:pt x="458" y="871"/>
                  </a:lnTo>
                  <a:lnTo>
                    <a:pt x="459" y="851"/>
                  </a:lnTo>
                  <a:lnTo>
                    <a:pt x="458" y="832"/>
                  </a:lnTo>
                  <a:lnTo>
                    <a:pt x="453" y="810"/>
                  </a:lnTo>
                  <a:lnTo>
                    <a:pt x="449" y="797"/>
                  </a:lnTo>
                  <a:lnTo>
                    <a:pt x="442" y="784"/>
                  </a:lnTo>
                  <a:lnTo>
                    <a:pt x="435" y="774"/>
                  </a:lnTo>
                  <a:lnTo>
                    <a:pt x="427" y="767"/>
                  </a:lnTo>
                  <a:lnTo>
                    <a:pt x="410" y="759"/>
                  </a:lnTo>
                  <a:lnTo>
                    <a:pt x="390" y="750"/>
                  </a:lnTo>
                  <a:lnTo>
                    <a:pt x="368" y="743"/>
                  </a:lnTo>
                  <a:lnTo>
                    <a:pt x="342" y="737"/>
                  </a:lnTo>
                  <a:lnTo>
                    <a:pt x="316" y="731"/>
                  </a:lnTo>
                  <a:lnTo>
                    <a:pt x="289" y="728"/>
                  </a:lnTo>
                  <a:lnTo>
                    <a:pt x="269" y="721"/>
                  </a:lnTo>
                  <a:lnTo>
                    <a:pt x="248" y="715"/>
                  </a:lnTo>
                  <a:lnTo>
                    <a:pt x="228" y="707"/>
                  </a:lnTo>
                  <a:lnTo>
                    <a:pt x="213" y="695"/>
                  </a:lnTo>
                  <a:lnTo>
                    <a:pt x="196" y="681"/>
                  </a:lnTo>
                  <a:lnTo>
                    <a:pt x="185" y="668"/>
                  </a:lnTo>
                  <a:lnTo>
                    <a:pt x="174" y="652"/>
                  </a:lnTo>
                  <a:lnTo>
                    <a:pt x="167" y="634"/>
                  </a:lnTo>
                  <a:lnTo>
                    <a:pt x="164" y="614"/>
                  </a:lnTo>
                  <a:lnTo>
                    <a:pt x="164" y="596"/>
                  </a:lnTo>
                  <a:lnTo>
                    <a:pt x="168" y="579"/>
                  </a:lnTo>
                  <a:lnTo>
                    <a:pt x="174" y="555"/>
                  </a:lnTo>
                  <a:lnTo>
                    <a:pt x="181" y="530"/>
                  </a:lnTo>
                  <a:lnTo>
                    <a:pt x="183" y="508"/>
                  </a:lnTo>
                  <a:lnTo>
                    <a:pt x="189" y="486"/>
                  </a:lnTo>
                  <a:lnTo>
                    <a:pt x="191" y="463"/>
                  </a:lnTo>
                  <a:lnTo>
                    <a:pt x="189" y="440"/>
                  </a:lnTo>
                  <a:lnTo>
                    <a:pt x="183" y="419"/>
                  </a:lnTo>
                  <a:lnTo>
                    <a:pt x="176" y="398"/>
                  </a:lnTo>
                  <a:lnTo>
                    <a:pt x="165" y="379"/>
                  </a:lnTo>
                  <a:lnTo>
                    <a:pt x="153" y="363"/>
                  </a:lnTo>
                  <a:lnTo>
                    <a:pt x="147" y="354"/>
                  </a:lnTo>
                  <a:lnTo>
                    <a:pt x="135" y="342"/>
                  </a:lnTo>
                  <a:lnTo>
                    <a:pt x="124" y="332"/>
                  </a:lnTo>
                  <a:lnTo>
                    <a:pt x="112" y="324"/>
                  </a:lnTo>
                  <a:lnTo>
                    <a:pt x="96" y="316"/>
                  </a:lnTo>
                  <a:lnTo>
                    <a:pt x="81" y="311"/>
                  </a:lnTo>
                  <a:lnTo>
                    <a:pt x="61" y="306"/>
                  </a:lnTo>
                  <a:lnTo>
                    <a:pt x="39" y="305"/>
                  </a:lnTo>
                  <a:lnTo>
                    <a:pt x="19" y="305"/>
                  </a:lnTo>
                  <a:lnTo>
                    <a:pt x="0" y="305"/>
                  </a:lnTo>
                  <a:close/>
                </a:path>
              </a:pathLst>
            </a:custGeom>
            <a:gradFill rotWithShape="0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5638800" y="4306888"/>
              <a:ext cx="2761798" cy="2324795"/>
            </a:xfrm>
            <a:custGeom>
              <a:avLst/>
              <a:gdLst>
                <a:gd name="T0" fmla="*/ 0 w 1507"/>
                <a:gd name="T1" fmla="*/ 1223 h 1223"/>
                <a:gd name="T2" fmla="*/ 1506 w 1507"/>
                <a:gd name="T3" fmla="*/ 0 h 1223"/>
                <a:gd name="T4" fmla="*/ 1365 w 1507"/>
                <a:gd name="T5" fmla="*/ 23 h 1223"/>
                <a:gd name="T6" fmla="*/ 1369 w 1507"/>
                <a:gd name="T7" fmla="*/ 63 h 1223"/>
                <a:gd name="T8" fmla="*/ 1385 w 1507"/>
                <a:gd name="T9" fmla="*/ 118 h 1223"/>
                <a:gd name="T10" fmla="*/ 1389 w 1507"/>
                <a:gd name="T11" fmla="*/ 162 h 1223"/>
                <a:gd name="T12" fmla="*/ 1380 w 1507"/>
                <a:gd name="T13" fmla="*/ 208 h 1223"/>
                <a:gd name="T14" fmla="*/ 1349 w 1507"/>
                <a:gd name="T15" fmla="*/ 247 h 1223"/>
                <a:gd name="T16" fmla="*/ 1309 w 1507"/>
                <a:gd name="T17" fmla="*/ 276 h 1223"/>
                <a:gd name="T18" fmla="*/ 1263 w 1507"/>
                <a:gd name="T19" fmla="*/ 290 h 1223"/>
                <a:gd name="T20" fmla="*/ 1195 w 1507"/>
                <a:gd name="T21" fmla="*/ 289 h 1223"/>
                <a:gd name="T22" fmla="*/ 1151 w 1507"/>
                <a:gd name="T23" fmla="*/ 279 h 1223"/>
                <a:gd name="T24" fmla="*/ 1106 w 1507"/>
                <a:gd name="T25" fmla="*/ 248 h 1223"/>
                <a:gd name="T26" fmla="*/ 1077 w 1507"/>
                <a:gd name="T27" fmla="*/ 210 h 1223"/>
                <a:gd name="T28" fmla="*/ 1064 w 1507"/>
                <a:gd name="T29" fmla="*/ 170 h 1223"/>
                <a:gd name="T30" fmla="*/ 1066 w 1507"/>
                <a:gd name="T31" fmla="*/ 126 h 1223"/>
                <a:gd name="T32" fmla="*/ 1077 w 1507"/>
                <a:gd name="T33" fmla="*/ 86 h 1223"/>
                <a:gd name="T34" fmla="*/ 1087 w 1507"/>
                <a:gd name="T35" fmla="*/ 44 h 1223"/>
                <a:gd name="T36" fmla="*/ 1082 w 1507"/>
                <a:gd name="T37" fmla="*/ 5 h 1223"/>
                <a:gd name="T38" fmla="*/ 832 w 1507"/>
                <a:gd name="T39" fmla="*/ 48 h 1223"/>
                <a:gd name="T40" fmla="*/ 828 w 1507"/>
                <a:gd name="T41" fmla="*/ 103 h 1223"/>
                <a:gd name="T42" fmla="*/ 825 w 1507"/>
                <a:gd name="T43" fmla="*/ 148 h 1223"/>
                <a:gd name="T44" fmla="*/ 814 w 1507"/>
                <a:gd name="T45" fmla="*/ 187 h 1223"/>
                <a:gd name="T46" fmla="*/ 792 w 1507"/>
                <a:gd name="T47" fmla="*/ 213 h 1223"/>
                <a:gd name="T48" fmla="*/ 760 w 1507"/>
                <a:gd name="T49" fmla="*/ 227 h 1223"/>
                <a:gd name="T50" fmla="*/ 725 w 1507"/>
                <a:gd name="T51" fmla="*/ 231 h 1223"/>
                <a:gd name="T52" fmla="*/ 682 w 1507"/>
                <a:gd name="T53" fmla="*/ 229 h 1223"/>
                <a:gd name="T54" fmla="*/ 643 w 1507"/>
                <a:gd name="T55" fmla="*/ 226 h 1223"/>
                <a:gd name="T56" fmla="*/ 594 w 1507"/>
                <a:gd name="T57" fmla="*/ 223 h 1223"/>
                <a:gd name="T58" fmla="*/ 550 w 1507"/>
                <a:gd name="T59" fmla="*/ 229 h 1223"/>
                <a:gd name="T60" fmla="*/ 509 w 1507"/>
                <a:gd name="T61" fmla="*/ 244 h 1223"/>
                <a:gd name="T62" fmla="*/ 479 w 1507"/>
                <a:gd name="T63" fmla="*/ 272 h 1223"/>
                <a:gd name="T64" fmla="*/ 462 w 1507"/>
                <a:gd name="T65" fmla="*/ 305 h 1223"/>
                <a:gd name="T66" fmla="*/ 462 w 1507"/>
                <a:gd name="T67" fmla="*/ 344 h 1223"/>
                <a:gd name="T68" fmla="*/ 462 w 1507"/>
                <a:gd name="T69" fmla="*/ 387 h 1223"/>
                <a:gd name="T70" fmla="*/ 453 w 1507"/>
                <a:gd name="T71" fmla="*/ 423 h 1223"/>
                <a:gd name="T72" fmla="*/ 435 w 1507"/>
                <a:gd name="T73" fmla="*/ 451 h 1223"/>
                <a:gd name="T74" fmla="*/ 397 w 1507"/>
                <a:gd name="T75" fmla="*/ 471 h 1223"/>
                <a:gd name="T76" fmla="*/ 357 w 1507"/>
                <a:gd name="T77" fmla="*/ 482 h 1223"/>
                <a:gd name="T78" fmla="*/ 309 w 1507"/>
                <a:gd name="T79" fmla="*/ 493 h 1223"/>
                <a:gd name="T80" fmla="*/ 266 w 1507"/>
                <a:gd name="T81" fmla="*/ 503 h 1223"/>
                <a:gd name="T82" fmla="*/ 229 w 1507"/>
                <a:gd name="T83" fmla="*/ 518 h 1223"/>
                <a:gd name="T84" fmla="*/ 202 w 1507"/>
                <a:gd name="T85" fmla="*/ 538 h 1223"/>
                <a:gd name="T86" fmla="*/ 179 w 1507"/>
                <a:gd name="T87" fmla="*/ 571 h 1223"/>
                <a:gd name="T88" fmla="*/ 167 w 1507"/>
                <a:gd name="T89" fmla="*/ 611 h 1223"/>
                <a:gd name="T90" fmla="*/ 172 w 1507"/>
                <a:gd name="T91" fmla="*/ 653 h 1223"/>
                <a:gd name="T92" fmla="*/ 185 w 1507"/>
                <a:gd name="T93" fmla="*/ 705 h 1223"/>
                <a:gd name="T94" fmla="*/ 193 w 1507"/>
                <a:gd name="T95" fmla="*/ 749 h 1223"/>
                <a:gd name="T96" fmla="*/ 190 w 1507"/>
                <a:gd name="T97" fmla="*/ 792 h 1223"/>
                <a:gd name="T98" fmla="*/ 179 w 1507"/>
                <a:gd name="T99" fmla="*/ 831 h 1223"/>
                <a:gd name="T100" fmla="*/ 160 w 1507"/>
                <a:gd name="T101" fmla="*/ 870 h 1223"/>
                <a:gd name="T102" fmla="*/ 131 w 1507"/>
                <a:gd name="T103" fmla="*/ 913 h 1223"/>
                <a:gd name="T104" fmla="*/ 101 w 1507"/>
                <a:gd name="T105" fmla="*/ 940 h 1223"/>
                <a:gd name="T106" fmla="*/ 69 w 1507"/>
                <a:gd name="T107" fmla="*/ 957 h 1223"/>
                <a:gd name="T108" fmla="*/ 23 w 1507"/>
                <a:gd name="T109" fmla="*/ 966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7" h="1223">
                  <a:moveTo>
                    <a:pt x="0" y="966"/>
                  </a:moveTo>
                  <a:lnTo>
                    <a:pt x="0" y="1223"/>
                  </a:lnTo>
                  <a:lnTo>
                    <a:pt x="1507" y="1223"/>
                  </a:lnTo>
                  <a:lnTo>
                    <a:pt x="1506" y="0"/>
                  </a:lnTo>
                  <a:lnTo>
                    <a:pt x="1372" y="0"/>
                  </a:lnTo>
                  <a:lnTo>
                    <a:pt x="1365" y="23"/>
                  </a:lnTo>
                  <a:lnTo>
                    <a:pt x="1365" y="40"/>
                  </a:lnTo>
                  <a:lnTo>
                    <a:pt x="1369" y="63"/>
                  </a:lnTo>
                  <a:lnTo>
                    <a:pt x="1377" y="88"/>
                  </a:lnTo>
                  <a:lnTo>
                    <a:pt x="1385" y="118"/>
                  </a:lnTo>
                  <a:lnTo>
                    <a:pt x="1389" y="142"/>
                  </a:lnTo>
                  <a:lnTo>
                    <a:pt x="1389" y="162"/>
                  </a:lnTo>
                  <a:lnTo>
                    <a:pt x="1386" y="186"/>
                  </a:lnTo>
                  <a:lnTo>
                    <a:pt x="1380" y="208"/>
                  </a:lnTo>
                  <a:lnTo>
                    <a:pt x="1365" y="229"/>
                  </a:lnTo>
                  <a:lnTo>
                    <a:pt x="1349" y="247"/>
                  </a:lnTo>
                  <a:lnTo>
                    <a:pt x="1330" y="264"/>
                  </a:lnTo>
                  <a:lnTo>
                    <a:pt x="1309" y="276"/>
                  </a:lnTo>
                  <a:lnTo>
                    <a:pt x="1285" y="285"/>
                  </a:lnTo>
                  <a:lnTo>
                    <a:pt x="1263" y="290"/>
                  </a:lnTo>
                  <a:lnTo>
                    <a:pt x="1231" y="291"/>
                  </a:lnTo>
                  <a:lnTo>
                    <a:pt x="1195" y="289"/>
                  </a:lnTo>
                  <a:lnTo>
                    <a:pt x="1172" y="285"/>
                  </a:lnTo>
                  <a:lnTo>
                    <a:pt x="1151" y="279"/>
                  </a:lnTo>
                  <a:lnTo>
                    <a:pt x="1131" y="268"/>
                  </a:lnTo>
                  <a:lnTo>
                    <a:pt x="1106" y="248"/>
                  </a:lnTo>
                  <a:lnTo>
                    <a:pt x="1091" y="230"/>
                  </a:lnTo>
                  <a:lnTo>
                    <a:pt x="1077" y="210"/>
                  </a:lnTo>
                  <a:lnTo>
                    <a:pt x="1069" y="190"/>
                  </a:lnTo>
                  <a:lnTo>
                    <a:pt x="1064" y="170"/>
                  </a:lnTo>
                  <a:lnTo>
                    <a:pt x="1064" y="148"/>
                  </a:lnTo>
                  <a:lnTo>
                    <a:pt x="1066" y="126"/>
                  </a:lnTo>
                  <a:lnTo>
                    <a:pt x="1071" y="105"/>
                  </a:lnTo>
                  <a:lnTo>
                    <a:pt x="1077" y="86"/>
                  </a:lnTo>
                  <a:lnTo>
                    <a:pt x="1083" y="65"/>
                  </a:lnTo>
                  <a:lnTo>
                    <a:pt x="1087" y="44"/>
                  </a:lnTo>
                  <a:lnTo>
                    <a:pt x="1087" y="26"/>
                  </a:lnTo>
                  <a:lnTo>
                    <a:pt x="1082" y="5"/>
                  </a:lnTo>
                  <a:lnTo>
                    <a:pt x="829" y="5"/>
                  </a:lnTo>
                  <a:lnTo>
                    <a:pt x="832" y="48"/>
                  </a:lnTo>
                  <a:lnTo>
                    <a:pt x="829" y="78"/>
                  </a:lnTo>
                  <a:lnTo>
                    <a:pt x="828" y="103"/>
                  </a:lnTo>
                  <a:lnTo>
                    <a:pt x="828" y="125"/>
                  </a:lnTo>
                  <a:lnTo>
                    <a:pt x="825" y="148"/>
                  </a:lnTo>
                  <a:lnTo>
                    <a:pt x="820" y="171"/>
                  </a:lnTo>
                  <a:lnTo>
                    <a:pt x="814" y="187"/>
                  </a:lnTo>
                  <a:lnTo>
                    <a:pt x="805" y="201"/>
                  </a:lnTo>
                  <a:lnTo>
                    <a:pt x="792" y="213"/>
                  </a:lnTo>
                  <a:lnTo>
                    <a:pt x="777" y="222"/>
                  </a:lnTo>
                  <a:lnTo>
                    <a:pt x="760" y="227"/>
                  </a:lnTo>
                  <a:lnTo>
                    <a:pt x="742" y="230"/>
                  </a:lnTo>
                  <a:lnTo>
                    <a:pt x="725" y="231"/>
                  </a:lnTo>
                  <a:lnTo>
                    <a:pt x="703" y="231"/>
                  </a:lnTo>
                  <a:lnTo>
                    <a:pt x="682" y="229"/>
                  </a:lnTo>
                  <a:lnTo>
                    <a:pt x="665" y="227"/>
                  </a:lnTo>
                  <a:lnTo>
                    <a:pt x="643" y="226"/>
                  </a:lnTo>
                  <a:lnTo>
                    <a:pt x="620" y="223"/>
                  </a:lnTo>
                  <a:lnTo>
                    <a:pt x="594" y="223"/>
                  </a:lnTo>
                  <a:lnTo>
                    <a:pt x="572" y="226"/>
                  </a:lnTo>
                  <a:lnTo>
                    <a:pt x="550" y="229"/>
                  </a:lnTo>
                  <a:lnTo>
                    <a:pt x="526" y="235"/>
                  </a:lnTo>
                  <a:lnTo>
                    <a:pt x="509" y="244"/>
                  </a:lnTo>
                  <a:lnTo>
                    <a:pt x="491" y="256"/>
                  </a:lnTo>
                  <a:lnTo>
                    <a:pt x="479" y="272"/>
                  </a:lnTo>
                  <a:lnTo>
                    <a:pt x="468" y="289"/>
                  </a:lnTo>
                  <a:lnTo>
                    <a:pt x="462" y="305"/>
                  </a:lnTo>
                  <a:lnTo>
                    <a:pt x="460" y="325"/>
                  </a:lnTo>
                  <a:lnTo>
                    <a:pt x="462" y="344"/>
                  </a:lnTo>
                  <a:lnTo>
                    <a:pt x="464" y="365"/>
                  </a:lnTo>
                  <a:lnTo>
                    <a:pt x="462" y="387"/>
                  </a:lnTo>
                  <a:lnTo>
                    <a:pt x="458" y="404"/>
                  </a:lnTo>
                  <a:lnTo>
                    <a:pt x="453" y="423"/>
                  </a:lnTo>
                  <a:lnTo>
                    <a:pt x="445" y="439"/>
                  </a:lnTo>
                  <a:lnTo>
                    <a:pt x="435" y="451"/>
                  </a:lnTo>
                  <a:lnTo>
                    <a:pt x="418" y="463"/>
                  </a:lnTo>
                  <a:lnTo>
                    <a:pt x="397" y="471"/>
                  </a:lnTo>
                  <a:lnTo>
                    <a:pt x="376" y="477"/>
                  </a:lnTo>
                  <a:lnTo>
                    <a:pt x="357" y="482"/>
                  </a:lnTo>
                  <a:lnTo>
                    <a:pt x="336" y="488"/>
                  </a:lnTo>
                  <a:lnTo>
                    <a:pt x="309" y="493"/>
                  </a:lnTo>
                  <a:lnTo>
                    <a:pt x="288" y="497"/>
                  </a:lnTo>
                  <a:lnTo>
                    <a:pt x="266" y="503"/>
                  </a:lnTo>
                  <a:lnTo>
                    <a:pt x="248" y="510"/>
                  </a:lnTo>
                  <a:lnTo>
                    <a:pt x="229" y="518"/>
                  </a:lnTo>
                  <a:lnTo>
                    <a:pt x="215" y="528"/>
                  </a:lnTo>
                  <a:lnTo>
                    <a:pt x="202" y="538"/>
                  </a:lnTo>
                  <a:lnTo>
                    <a:pt x="188" y="555"/>
                  </a:lnTo>
                  <a:lnTo>
                    <a:pt x="179" y="571"/>
                  </a:lnTo>
                  <a:lnTo>
                    <a:pt x="171" y="589"/>
                  </a:lnTo>
                  <a:lnTo>
                    <a:pt x="167" y="611"/>
                  </a:lnTo>
                  <a:lnTo>
                    <a:pt x="170" y="632"/>
                  </a:lnTo>
                  <a:lnTo>
                    <a:pt x="172" y="653"/>
                  </a:lnTo>
                  <a:lnTo>
                    <a:pt x="179" y="678"/>
                  </a:lnTo>
                  <a:lnTo>
                    <a:pt x="185" y="705"/>
                  </a:lnTo>
                  <a:lnTo>
                    <a:pt x="190" y="730"/>
                  </a:lnTo>
                  <a:lnTo>
                    <a:pt x="193" y="749"/>
                  </a:lnTo>
                  <a:lnTo>
                    <a:pt x="193" y="767"/>
                  </a:lnTo>
                  <a:lnTo>
                    <a:pt x="190" y="792"/>
                  </a:lnTo>
                  <a:lnTo>
                    <a:pt x="184" y="813"/>
                  </a:lnTo>
                  <a:lnTo>
                    <a:pt x="179" y="831"/>
                  </a:lnTo>
                  <a:lnTo>
                    <a:pt x="171" y="848"/>
                  </a:lnTo>
                  <a:lnTo>
                    <a:pt x="160" y="870"/>
                  </a:lnTo>
                  <a:lnTo>
                    <a:pt x="146" y="895"/>
                  </a:lnTo>
                  <a:lnTo>
                    <a:pt x="131" y="913"/>
                  </a:lnTo>
                  <a:lnTo>
                    <a:pt x="115" y="927"/>
                  </a:lnTo>
                  <a:lnTo>
                    <a:pt x="101" y="940"/>
                  </a:lnTo>
                  <a:lnTo>
                    <a:pt x="85" y="951"/>
                  </a:lnTo>
                  <a:lnTo>
                    <a:pt x="69" y="957"/>
                  </a:lnTo>
                  <a:lnTo>
                    <a:pt x="47" y="962"/>
                  </a:lnTo>
                  <a:lnTo>
                    <a:pt x="23" y="966"/>
                  </a:lnTo>
                  <a:lnTo>
                    <a:pt x="0" y="966"/>
                  </a:lnTo>
                  <a:close/>
                </a:path>
              </a:pathLst>
            </a:custGeom>
            <a:gradFill rotWithShape="0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100000">
                  <a:srgbClr val="CCFFC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123950" y="3925888"/>
              <a:ext cx="2381249" cy="2559338"/>
            </a:xfrm>
            <a:custGeom>
              <a:avLst/>
              <a:gdLst>
                <a:gd name="T0" fmla="*/ 1500 w 1500"/>
                <a:gd name="T1" fmla="*/ 1460 h 1460"/>
                <a:gd name="T2" fmla="*/ 0 w 1500"/>
                <a:gd name="T3" fmla="*/ 294 h 1460"/>
                <a:gd name="T4" fmla="*/ 135 w 1500"/>
                <a:gd name="T5" fmla="*/ 284 h 1460"/>
                <a:gd name="T6" fmla="*/ 139 w 1500"/>
                <a:gd name="T7" fmla="*/ 258 h 1460"/>
                <a:gd name="T8" fmla="*/ 133 w 1500"/>
                <a:gd name="T9" fmla="*/ 225 h 1460"/>
                <a:gd name="T10" fmla="*/ 122 w 1500"/>
                <a:gd name="T11" fmla="*/ 186 h 1460"/>
                <a:gd name="T12" fmla="*/ 116 w 1500"/>
                <a:gd name="T13" fmla="*/ 148 h 1460"/>
                <a:gd name="T14" fmla="*/ 117 w 1500"/>
                <a:gd name="T15" fmla="*/ 113 h 1460"/>
                <a:gd name="T16" fmla="*/ 129 w 1500"/>
                <a:gd name="T17" fmla="*/ 78 h 1460"/>
                <a:gd name="T18" fmla="*/ 154 w 1500"/>
                <a:gd name="T19" fmla="*/ 49 h 1460"/>
                <a:gd name="T20" fmla="*/ 181 w 1500"/>
                <a:gd name="T21" fmla="*/ 26 h 1460"/>
                <a:gd name="T22" fmla="*/ 215 w 1500"/>
                <a:gd name="T23" fmla="*/ 9 h 1460"/>
                <a:gd name="T24" fmla="*/ 258 w 1500"/>
                <a:gd name="T25" fmla="*/ 1 h 1460"/>
                <a:gd name="T26" fmla="*/ 295 w 1500"/>
                <a:gd name="T27" fmla="*/ 0 h 1460"/>
                <a:gd name="T28" fmla="*/ 328 w 1500"/>
                <a:gd name="T29" fmla="*/ 4 h 1460"/>
                <a:gd name="T30" fmla="*/ 362 w 1500"/>
                <a:gd name="T31" fmla="*/ 14 h 1460"/>
                <a:gd name="T32" fmla="*/ 389 w 1500"/>
                <a:gd name="T33" fmla="*/ 32 h 1460"/>
                <a:gd name="T34" fmla="*/ 415 w 1500"/>
                <a:gd name="T35" fmla="*/ 60 h 1460"/>
                <a:gd name="T36" fmla="*/ 436 w 1500"/>
                <a:gd name="T37" fmla="*/ 90 h 1460"/>
                <a:gd name="T38" fmla="*/ 448 w 1500"/>
                <a:gd name="T39" fmla="*/ 131 h 1460"/>
                <a:gd name="T40" fmla="*/ 443 w 1500"/>
                <a:gd name="T41" fmla="*/ 173 h 1460"/>
                <a:gd name="T42" fmla="*/ 432 w 1500"/>
                <a:gd name="T43" fmla="*/ 215 h 1460"/>
                <a:gd name="T44" fmla="*/ 422 w 1500"/>
                <a:gd name="T45" fmla="*/ 256 h 1460"/>
                <a:gd name="T46" fmla="*/ 424 w 1500"/>
                <a:gd name="T47" fmla="*/ 276 h 1460"/>
                <a:gd name="T48" fmla="*/ 677 w 1500"/>
                <a:gd name="T49" fmla="*/ 286 h 1460"/>
                <a:gd name="T50" fmla="*/ 670 w 1500"/>
                <a:gd name="T51" fmla="*/ 363 h 1460"/>
                <a:gd name="T52" fmla="*/ 673 w 1500"/>
                <a:gd name="T53" fmla="*/ 408 h 1460"/>
                <a:gd name="T54" fmla="*/ 679 w 1500"/>
                <a:gd name="T55" fmla="*/ 455 h 1460"/>
                <a:gd name="T56" fmla="*/ 696 w 1500"/>
                <a:gd name="T57" fmla="*/ 484 h 1460"/>
                <a:gd name="T58" fmla="*/ 724 w 1500"/>
                <a:gd name="T59" fmla="*/ 505 h 1460"/>
                <a:gd name="T60" fmla="*/ 757 w 1500"/>
                <a:gd name="T61" fmla="*/ 514 h 1460"/>
                <a:gd name="T62" fmla="*/ 796 w 1500"/>
                <a:gd name="T63" fmla="*/ 515 h 1460"/>
                <a:gd name="T64" fmla="*/ 834 w 1500"/>
                <a:gd name="T65" fmla="*/ 511 h 1460"/>
                <a:gd name="T66" fmla="*/ 881 w 1500"/>
                <a:gd name="T67" fmla="*/ 506 h 1460"/>
                <a:gd name="T68" fmla="*/ 929 w 1500"/>
                <a:gd name="T69" fmla="*/ 509 h 1460"/>
                <a:gd name="T70" fmla="*/ 973 w 1500"/>
                <a:gd name="T71" fmla="*/ 520 h 1460"/>
                <a:gd name="T72" fmla="*/ 1010 w 1500"/>
                <a:gd name="T73" fmla="*/ 541 h 1460"/>
                <a:gd name="T74" fmla="*/ 1032 w 1500"/>
                <a:gd name="T75" fmla="*/ 572 h 1460"/>
                <a:gd name="T76" fmla="*/ 1041 w 1500"/>
                <a:gd name="T77" fmla="*/ 609 h 1460"/>
                <a:gd name="T78" fmla="*/ 1037 w 1500"/>
                <a:gd name="T79" fmla="*/ 650 h 1460"/>
                <a:gd name="T80" fmla="*/ 1041 w 1500"/>
                <a:gd name="T81" fmla="*/ 689 h 1460"/>
                <a:gd name="T82" fmla="*/ 1055 w 1500"/>
                <a:gd name="T83" fmla="*/ 723 h 1460"/>
                <a:gd name="T84" fmla="*/ 1081 w 1500"/>
                <a:gd name="T85" fmla="*/ 747 h 1460"/>
                <a:gd name="T86" fmla="*/ 1124 w 1500"/>
                <a:gd name="T87" fmla="*/ 761 h 1460"/>
                <a:gd name="T88" fmla="*/ 1165 w 1500"/>
                <a:gd name="T89" fmla="*/ 771 h 1460"/>
                <a:gd name="T90" fmla="*/ 1213 w 1500"/>
                <a:gd name="T91" fmla="*/ 781 h 1460"/>
                <a:gd name="T92" fmla="*/ 1253 w 1500"/>
                <a:gd name="T93" fmla="*/ 794 h 1460"/>
                <a:gd name="T94" fmla="*/ 1286 w 1500"/>
                <a:gd name="T95" fmla="*/ 812 h 1460"/>
                <a:gd name="T96" fmla="*/ 1313 w 1500"/>
                <a:gd name="T97" fmla="*/ 839 h 1460"/>
                <a:gd name="T98" fmla="*/ 1330 w 1500"/>
                <a:gd name="T99" fmla="*/ 872 h 1460"/>
                <a:gd name="T100" fmla="*/ 1331 w 1500"/>
                <a:gd name="T101" fmla="*/ 917 h 1460"/>
                <a:gd name="T102" fmla="*/ 1322 w 1500"/>
                <a:gd name="T103" fmla="*/ 961 h 1460"/>
                <a:gd name="T104" fmla="*/ 1309 w 1500"/>
                <a:gd name="T105" fmla="*/ 1013 h 1460"/>
                <a:gd name="T106" fmla="*/ 1307 w 1500"/>
                <a:gd name="T107" fmla="*/ 1051 h 1460"/>
                <a:gd name="T108" fmla="*/ 1316 w 1500"/>
                <a:gd name="T109" fmla="*/ 1097 h 1460"/>
                <a:gd name="T110" fmla="*/ 1333 w 1500"/>
                <a:gd name="T111" fmla="*/ 1128 h 1460"/>
                <a:gd name="T112" fmla="*/ 1360 w 1500"/>
                <a:gd name="T113" fmla="*/ 1162 h 1460"/>
                <a:gd name="T114" fmla="*/ 1396 w 1500"/>
                <a:gd name="T115" fmla="*/ 1188 h 1460"/>
                <a:gd name="T116" fmla="*/ 1434 w 1500"/>
                <a:gd name="T117" fmla="*/ 1199 h 1460"/>
                <a:gd name="T118" fmla="*/ 1477 w 1500"/>
                <a:gd name="T119" fmla="*/ 120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0" h="1460">
                  <a:moveTo>
                    <a:pt x="1500" y="1202"/>
                  </a:moveTo>
                  <a:lnTo>
                    <a:pt x="1500" y="1460"/>
                  </a:lnTo>
                  <a:lnTo>
                    <a:pt x="1" y="1460"/>
                  </a:lnTo>
                  <a:lnTo>
                    <a:pt x="0" y="294"/>
                  </a:lnTo>
                  <a:lnTo>
                    <a:pt x="130" y="294"/>
                  </a:lnTo>
                  <a:lnTo>
                    <a:pt x="135" y="284"/>
                  </a:lnTo>
                  <a:lnTo>
                    <a:pt x="139" y="269"/>
                  </a:lnTo>
                  <a:lnTo>
                    <a:pt x="139" y="258"/>
                  </a:lnTo>
                  <a:lnTo>
                    <a:pt x="138" y="243"/>
                  </a:lnTo>
                  <a:lnTo>
                    <a:pt x="133" y="225"/>
                  </a:lnTo>
                  <a:lnTo>
                    <a:pt x="128" y="202"/>
                  </a:lnTo>
                  <a:lnTo>
                    <a:pt x="122" y="186"/>
                  </a:lnTo>
                  <a:lnTo>
                    <a:pt x="117" y="166"/>
                  </a:lnTo>
                  <a:lnTo>
                    <a:pt x="116" y="148"/>
                  </a:lnTo>
                  <a:lnTo>
                    <a:pt x="116" y="130"/>
                  </a:lnTo>
                  <a:lnTo>
                    <a:pt x="117" y="113"/>
                  </a:lnTo>
                  <a:lnTo>
                    <a:pt x="122" y="95"/>
                  </a:lnTo>
                  <a:lnTo>
                    <a:pt x="129" y="78"/>
                  </a:lnTo>
                  <a:lnTo>
                    <a:pt x="139" y="65"/>
                  </a:lnTo>
                  <a:lnTo>
                    <a:pt x="154" y="49"/>
                  </a:lnTo>
                  <a:lnTo>
                    <a:pt x="167" y="38"/>
                  </a:lnTo>
                  <a:lnTo>
                    <a:pt x="181" y="26"/>
                  </a:lnTo>
                  <a:lnTo>
                    <a:pt x="197" y="17"/>
                  </a:lnTo>
                  <a:lnTo>
                    <a:pt x="215" y="9"/>
                  </a:lnTo>
                  <a:lnTo>
                    <a:pt x="236" y="4"/>
                  </a:lnTo>
                  <a:lnTo>
                    <a:pt x="258" y="1"/>
                  </a:lnTo>
                  <a:lnTo>
                    <a:pt x="276" y="0"/>
                  </a:lnTo>
                  <a:lnTo>
                    <a:pt x="295" y="0"/>
                  </a:lnTo>
                  <a:lnTo>
                    <a:pt x="314" y="1"/>
                  </a:lnTo>
                  <a:lnTo>
                    <a:pt x="328" y="4"/>
                  </a:lnTo>
                  <a:lnTo>
                    <a:pt x="345" y="9"/>
                  </a:lnTo>
                  <a:lnTo>
                    <a:pt x="362" y="14"/>
                  </a:lnTo>
                  <a:lnTo>
                    <a:pt x="375" y="22"/>
                  </a:lnTo>
                  <a:lnTo>
                    <a:pt x="389" y="32"/>
                  </a:lnTo>
                  <a:lnTo>
                    <a:pt x="402" y="45"/>
                  </a:lnTo>
                  <a:lnTo>
                    <a:pt x="415" y="60"/>
                  </a:lnTo>
                  <a:lnTo>
                    <a:pt x="427" y="74"/>
                  </a:lnTo>
                  <a:lnTo>
                    <a:pt x="436" y="90"/>
                  </a:lnTo>
                  <a:lnTo>
                    <a:pt x="443" y="109"/>
                  </a:lnTo>
                  <a:lnTo>
                    <a:pt x="448" y="131"/>
                  </a:lnTo>
                  <a:lnTo>
                    <a:pt x="448" y="152"/>
                  </a:lnTo>
                  <a:lnTo>
                    <a:pt x="443" y="173"/>
                  </a:lnTo>
                  <a:lnTo>
                    <a:pt x="437" y="194"/>
                  </a:lnTo>
                  <a:lnTo>
                    <a:pt x="432" y="215"/>
                  </a:lnTo>
                  <a:lnTo>
                    <a:pt x="426" y="238"/>
                  </a:lnTo>
                  <a:lnTo>
                    <a:pt x="422" y="256"/>
                  </a:lnTo>
                  <a:lnTo>
                    <a:pt x="422" y="267"/>
                  </a:lnTo>
                  <a:lnTo>
                    <a:pt x="424" y="276"/>
                  </a:lnTo>
                  <a:lnTo>
                    <a:pt x="428" y="286"/>
                  </a:lnTo>
                  <a:lnTo>
                    <a:pt x="677" y="286"/>
                  </a:lnTo>
                  <a:lnTo>
                    <a:pt x="672" y="334"/>
                  </a:lnTo>
                  <a:lnTo>
                    <a:pt x="670" y="363"/>
                  </a:lnTo>
                  <a:lnTo>
                    <a:pt x="672" y="386"/>
                  </a:lnTo>
                  <a:lnTo>
                    <a:pt x="673" y="408"/>
                  </a:lnTo>
                  <a:lnTo>
                    <a:pt x="675" y="432"/>
                  </a:lnTo>
                  <a:lnTo>
                    <a:pt x="679" y="455"/>
                  </a:lnTo>
                  <a:lnTo>
                    <a:pt x="687" y="471"/>
                  </a:lnTo>
                  <a:lnTo>
                    <a:pt x="696" y="484"/>
                  </a:lnTo>
                  <a:lnTo>
                    <a:pt x="708" y="496"/>
                  </a:lnTo>
                  <a:lnTo>
                    <a:pt x="724" y="505"/>
                  </a:lnTo>
                  <a:lnTo>
                    <a:pt x="741" y="511"/>
                  </a:lnTo>
                  <a:lnTo>
                    <a:pt x="757" y="514"/>
                  </a:lnTo>
                  <a:lnTo>
                    <a:pt x="776" y="515"/>
                  </a:lnTo>
                  <a:lnTo>
                    <a:pt x="796" y="515"/>
                  </a:lnTo>
                  <a:lnTo>
                    <a:pt x="819" y="513"/>
                  </a:lnTo>
                  <a:lnTo>
                    <a:pt x="834" y="511"/>
                  </a:lnTo>
                  <a:lnTo>
                    <a:pt x="858" y="509"/>
                  </a:lnTo>
                  <a:lnTo>
                    <a:pt x="881" y="506"/>
                  </a:lnTo>
                  <a:lnTo>
                    <a:pt x="907" y="506"/>
                  </a:lnTo>
                  <a:lnTo>
                    <a:pt x="929" y="509"/>
                  </a:lnTo>
                  <a:lnTo>
                    <a:pt x="951" y="513"/>
                  </a:lnTo>
                  <a:lnTo>
                    <a:pt x="973" y="520"/>
                  </a:lnTo>
                  <a:lnTo>
                    <a:pt x="992" y="528"/>
                  </a:lnTo>
                  <a:lnTo>
                    <a:pt x="1010" y="541"/>
                  </a:lnTo>
                  <a:lnTo>
                    <a:pt x="1022" y="555"/>
                  </a:lnTo>
                  <a:lnTo>
                    <a:pt x="1032" y="572"/>
                  </a:lnTo>
                  <a:lnTo>
                    <a:pt x="1038" y="591"/>
                  </a:lnTo>
                  <a:lnTo>
                    <a:pt x="1041" y="609"/>
                  </a:lnTo>
                  <a:lnTo>
                    <a:pt x="1038" y="630"/>
                  </a:lnTo>
                  <a:lnTo>
                    <a:pt x="1037" y="650"/>
                  </a:lnTo>
                  <a:lnTo>
                    <a:pt x="1038" y="671"/>
                  </a:lnTo>
                  <a:lnTo>
                    <a:pt x="1041" y="689"/>
                  </a:lnTo>
                  <a:lnTo>
                    <a:pt x="1048" y="706"/>
                  </a:lnTo>
                  <a:lnTo>
                    <a:pt x="1055" y="723"/>
                  </a:lnTo>
                  <a:lnTo>
                    <a:pt x="1066" y="735"/>
                  </a:lnTo>
                  <a:lnTo>
                    <a:pt x="1081" y="747"/>
                  </a:lnTo>
                  <a:lnTo>
                    <a:pt x="1102" y="755"/>
                  </a:lnTo>
                  <a:lnTo>
                    <a:pt x="1124" y="761"/>
                  </a:lnTo>
                  <a:lnTo>
                    <a:pt x="1143" y="766"/>
                  </a:lnTo>
                  <a:lnTo>
                    <a:pt x="1165" y="771"/>
                  </a:lnTo>
                  <a:lnTo>
                    <a:pt x="1191" y="777"/>
                  </a:lnTo>
                  <a:lnTo>
                    <a:pt x="1213" y="781"/>
                  </a:lnTo>
                  <a:lnTo>
                    <a:pt x="1235" y="787"/>
                  </a:lnTo>
                  <a:lnTo>
                    <a:pt x="1253" y="794"/>
                  </a:lnTo>
                  <a:lnTo>
                    <a:pt x="1271" y="801"/>
                  </a:lnTo>
                  <a:lnTo>
                    <a:pt x="1286" y="812"/>
                  </a:lnTo>
                  <a:lnTo>
                    <a:pt x="1297" y="822"/>
                  </a:lnTo>
                  <a:lnTo>
                    <a:pt x="1313" y="839"/>
                  </a:lnTo>
                  <a:lnTo>
                    <a:pt x="1322" y="855"/>
                  </a:lnTo>
                  <a:lnTo>
                    <a:pt x="1330" y="872"/>
                  </a:lnTo>
                  <a:lnTo>
                    <a:pt x="1334" y="895"/>
                  </a:lnTo>
                  <a:lnTo>
                    <a:pt x="1331" y="917"/>
                  </a:lnTo>
                  <a:lnTo>
                    <a:pt x="1327" y="937"/>
                  </a:lnTo>
                  <a:lnTo>
                    <a:pt x="1322" y="961"/>
                  </a:lnTo>
                  <a:lnTo>
                    <a:pt x="1316" y="989"/>
                  </a:lnTo>
                  <a:lnTo>
                    <a:pt x="1309" y="1013"/>
                  </a:lnTo>
                  <a:lnTo>
                    <a:pt x="1307" y="1034"/>
                  </a:lnTo>
                  <a:lnTo>
                    <a:pt x="1307" y="1051"/>
                  </a:lnTo>
                  <a:lnTo>
                    <a:pt x="1310" y="1076"/>
                  </a:lnTo>
                  <a:lnTo>
                    <a:pt x="1316" y="1097"/>
                  </a:lnTo>
                  <a:lnTo>
                    <a:pt x="1323" y="1112"/>
                  </a:lnTo>
                  <a:lnTo>
                    <a:pt x="1333" y="1128"/>
                  </a:lnTo>
                  <a:lnTo>
                    <a:pt x="1346" y="1145"/>
                  </a:lnTo>
                  <a:lnTo>
                    <a:pt x="1360" y="1162"/>
                  </a:lnTo>
                  <a:lnTo>
                    <a:pt x="1377" y="1176"/>
                  </a:lnTo>
                  <a:lnTo>
                    <a:pt x="1396" y="1188"/>
                  </a:lnTo>
                  <a:lnTo>
                    <a:pt x="1415" y="1194"/>
                  </a:lnTo>
                  <a:lnTo>
                    <a:pt x="1434" y="1199"/>
                  </a:lnTo>
                  <a:lnTo>
                    <a:pt x="1454" y="1202"/>
                  </a:lnTo>
                  <a:lnTo>
                    <a:pt x="1477" y="1203"/>
                  </a:lnTo>
                  <a:lnTo>
                    <a:pt x="1500" y="1202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12838" y="1578928"/>
              <a:ext cx="2392362" cy="2154871"/>
            </a:xfrm>
            <a:custGeom>
              <a:avLst/>
              <a:gdLst>
                <a:gd name="T0" fmla="*/ 1507 w 1507"/>
                <a:gd name="T1" fmla="*/ 0 h 1223"/>
                <a:gd name="T2" fmla="*/ 1 w 1507"/>
                <a:gd name="T3" fmla="*/ 1223 h 1223"/>
                <a:gd name="T4" fmla="*/ 142 w 1507"/>
                <a:gd name="T5" fmla="*/ 1200 h 1223"/>
                <a:gd name="T6" fmla="*/ 138 w 1507"/>
                <a:gd name="T7" fmla="*/ 1160 h 1223"/>
                <a:gd name="T8" fmla="*/ 122 w 1507"/>
                <a:gd name="T9" fmla="*/ 1105 h 1223"/>
                <a:gd name="T10" fmla="*/ 117 w 1507"/>
                <a:gd name="T11" fmla="*/ 1061 h 1223"/>
                <a:gd name="T12" fmla="*/ 128 w 1507"/>
                <a:gd name="T13" fmla="*/ 1015 h 1223"/>
                <a:gd name="T14" fmla="*/ 159 w 1507"/>
                <a:gd name="T15" fmla="*/ 976 h 1223"/>
                <a:gd name="T16" fmla="*/ 198 w 1507"/>
                <a:gd name="T17" fmla="*/ 947 h 1223"/>
                <a:gd name="T18" fmla="*/ 245 w 1507"/>
                <a:gd name="T19" fmla="*/ 933 h 1223"/>
                <a:gd name="T20" fmla="*/ 312 w 1507"/>
                <a:gd name="T21" fmla="*/ 934 h 1223"/>
                <a:gd name="T22" fmla="*/ 357 w 1507"/>
                <a:gd name="T23" fmla="*/ 944 h 1223"/>
                <a:gd name="T24" fmla="*/ 401 w 1507"/>
                <a:gd name="T25" fmla="*/ 975 h 1223"/>
                <a:gd name="T26" fmla="*/ 431 w 1507"/>
                <a:gd name="T27" fmla="*/ 1013 h 1223"/>
                <a:gd name="T28" fmla="*/ 444 w 1507"/>
                <a:gd name="T29" fmla="*/ 1053 h 1223"/>
                <a:gd name="T30" fmla="*/ 441 w 1507"/>
                <a:gd name="T31" fmla="*/ 1097 h 1223"/>
                <a:gd name="T32" fmla="*/ 431 w 1507"/>
                <a:gd name="T33" fmla="*/ 1137 h 1223"/>
                <a:gd name="T34" fmla="*/ 420 w 1507"/>
                <a:gd name="T35" fmla="*/ 1179 h 1223"/>
                <a:gd name="T36" fmla="*/ 426 w 1507"/>
                <a:gd name="T37" fmla="*/ 1218 h 1223"/>
                <a:gd name="T38" fmla="*/ 675 w 1507"/>
                <a:gd name="T39" fmla="*/ 1175 h 1223"/>
                <a:gd name="T40" fmla="*/ 678 w 1507"/>
                <a:gd name="T41" fmla="*/ 1120 h 1223"/>
                <a:gd name="T42" fmla="*/ 682 w 1507"/>
                <a:gd name="T43" fmla="*/ 1075 h 1223"/>
                <a:gd name="T44" fmla="*/ 694 w 1507"/>
                <a:gd name="T45" fmla="*/ 1036 h 1223"/>
                <a:gd name="T46" fmla="*/ 716 w 1507"/>
                <a:gd name="T47" fmla="*/ 1010 h 1223"/>
                <a:gd name="T48" fmla="*/ 747 w 1507"/>
                <a:gd name="T49" fmla="*/ 996 h 1223"/>
                <a:gd name="T50" fmla="*/ 782 w 1507"/>
                <a:gd name="T51" fmla="*/ 992 h 1223"/>
                <a:gd name="T52" fmla="*/ 825 w 1507"/>
                <a:gd name="T53" fmla="*/ 993 h 1223"/>
                <a:gd name="T54" fmla="*/ 864 w 1507"/>
                <a:gd name="T55" fmla="*/ 997 h 1223"/>
                <a:gd name="T56" fmla="*/ 914 w 1507"/>
                <a:gd name="T57" fmla="*/ 999 h 1223"/>
                <a:gd name="T58" fmla="*/ 958 w 1507"/>
                <a:gd name="T59" fmla="*/ 993 h 1223"/>
                <a:gd name="T60" fmla="*/ 998 w 1507"/>
                <a:gd name="T61" fmla="*/ 979 h 1223"/>
                <a:gd name="T62" fmla="*/ 1028 w 1507"/>
                <a:gd name="T63" fmla="*/ 951 h 1223"/>
                <a:gd name="T64" fmla="*/ 1045 w 1507"/>
                <a:gd name="T65" fmla="*/ 918 h 1223"/>
                <a:gd name="T66" fmla="*/ 1045 w 1507"/>
                <a:gd name="T67" fmla="*/ 878 h 1223"/>
                <a:gd name="T68" fmla="*/ 1045 w 1507"/>
                <a:gd name="T69" fmla="*/ 836 h 1223"/>
                <a:gd name="T70" fmla="*/ 1054 w 1507"/>
                <a:gd name="T71" fmla="*/ 800 h 1223"/>
                <a:gd name="T72" fmla="*/ 1072 w 1507"/>
                <a:gd name="T73" fmla="*/ 772 h 1223"/>
                <a:gd name="T74" fmla="*/ 1110 w 1507"/>
                <a:gd name="T75" fmla="*/ 752 h 1223"/>
                <a:gd name="T76" fmla="*/ 1150 w 1507"/>
                <a:gd name="T77" fmla="*/ 741 h 1223"/>
                <a:gd name="T78" fmla="*/ 1199 w 1507"/>
                <a:gd name="T79" fmla="*/ 730 h 1223"/>
                <a:gd name="T80" fmla="*/ 1241 w 1507"/>
                <a:gd name="T81" fmla="*/ 720 h 1223"/>
                <a:gd name="T82" fmla="*/ 1278 w 1507"/>
                <a:gd name="T83" fmla="*/ 705 h 1223"/>
                <a:gd name="T84" fmla="*/ 1305 w 1507"/>
                <a:gd name="T85" fmla="*/ 685 h 1223"/>
                <a:gd name="T86" fmla="*/ 1329 w 1507"/>
                <a:gd name="T87" fmla="*/ 652 h 1223"/>
                <a:gd name="T88" fmla="*/ 1340 w 1507"/>
                <a:gd name="T89" fmla="*/ 610 h 1223"/>
                <a:gd name="T90" fmla="*/ 1335 w 1507"/>
                <a:gd name="T91" fmla="*/ 570 h 1223"/>
                <a:gd name="T92" fmla="*/ 1322 w 1507"/>
                <a:gd name="T93" fmla="*/ 518 h 1223"/>
                <a:gd name="T94" fmla="*/ 1314 w 1507"/>
                <a:gd name="T95" fmla="*/ 474 h 1223"/>
                <a:gd name="T96" fmla="*/ 1317 w 1507"/>
                <a:gd name="T97" fmla="*/ 431 h 1223"/>
                <a:gd name="T98" fmla="*/ 1330 w 1507"/>
                <a:gd name="T99" fmla="*/ 395 h 1223"/>
                <a:gd name="T100" fmla="*/ 1352 w 1507"/>
                <a:gd name="T101" fmla="*/ 362 h 1223"/>
                <a:gd name="T102" fmla="*/ 1385 w 1507"/>
                <a:gd name="T103" fmla="*/ 331 h 1223"/>
                <a:gd name="T104" fmla="*/ 1422 w 1507"/>
                <a:gd name="T105" fmla="*/ 313 h 1223"/>
                <a:gd name="T106" fmla="*/ 1460 w 1507"/>
                <a:gd name="T107" fmla="*/ 305 h 1223"/>
                <a:gd name="T108" fmla="*/ 1507 w 1507"/>
                <a:gd name="T109" fmla="*/ 305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7" h="1223">
                  <a:moveTo>
                    <a:pt x="1507" y="305"/>
                  </a:moveTo>
                  <a:lnTo>
                    <a:pt x="1507" y="0"/>
                  </a:lnTo>
                  <a:lnTo>
                    <a:pt x="0" y="0"/>
                  </a:lnTo>
                  <a:lnTo>
                    <a:pt x="1" y="1223"/>
                  </a:lnTo>
                  <a:lnTo>
                    <a:pt x="135" y="1223"/>
                  </a:lnTo>
                  <a:lnTo>
                    <a:pt x="142" y="1200"/>
                  </a:lnTo>
                  <a:lnTo>
                    <a:pt x="142" y="1183"/>
                  </a:lnTo>
                  <a:lnTo>
                    <a:pt x="138" y="1160"/>
                  </a:lnTo>
                  <a:lnTo>
                    <a:pt x="130" y="1135"/>
                  </a:lnTo>
                  <a:lnTo>
                    <a:pt x="122" y="1105"/>
                  </a:lnTo>
                  <a:lnTo>
                    <a:pt x="119" y="1081"/>
                  </a:lnTo>
                  <a:lnTo>
                    <a:pt x="117" y="1061"/>
                  </a:lnTo>
                  <a:lnTo>
                    <a:pt x="121" y="1037"/>
                  </a:lnTo>
                  <a:lnTo>
                    <a:pt x="128" y="1015"/>
                  </a:lnTo>
                  <a:lnTo>
                    <a:pt x="142" y="993"/>
                  </a:lnTo>
                  <a:lnTo>
                    <a:pt x="159" y="976"/>
                  </a:lnTo>
                  <a:lnTo>
                    <a:pt x="177" y="959"/>
                  </a:lnTo>
                  <a:lnTo>
                    <a:pt x="198" y="947"/>
                  </a:lnTo>
                  <a:lnTo>
                    <a:pt x="223" y="937"/>
                  </a:lnTo>
                  <a:lnTo>
                    <a:pt x="245" y="933"/>
                  </a:lnTo>
                  <a:lnTo>
                    <a:pt x="276" y="932"/>
                  </a:lnTo>
                  <a:lnTo>
                    <a:pt x="312" y="934"/>
                  </a:lnTo>
                  <a:lnTo>
                    <a:pt x="336" y="937"/>
                  </a:lnTo>
                  <a:lnTo>
                    <a:pt x="357" y="944"/>
                  </a:lnTo>
                  <a:lnTo>
                    <a:pt x="376" y="955"/>
                  </a:lnTo>
                  <a:lnTo>
                    <a:pt x="401" y="975"/>
                  </a:lnTo>
                  <a:lnTo>
                    <a:pt x="417" y="993"/>
                  </a:lnTo>
                  <a:lnTo>
                    <a:pt x="431" y="1013"/>
                  </a:lnTo>
                  <a:lnTo>
                    <a:pt x="439" y="1033"/>
                  </a:lnTo>
                  <a:lnTo>
                    <a:pt x="444" y="1053"/>
                  </a:lnTo>
                  <a:lnTo>
                    <a:pt x="444" y="1075"/>
                  </a:lnTo>
                  <a:lnTo>
                    <a:pt x="441" y="1097"/>
                  </a:lnTo>
                  <a:lnTo>
                    <a:pt x="436" y="1118"/>
                  </a:lnTo>
                  <a:lnTo>
                    <a:pt x="431" y="1137"/>
                  </a:lnTo>
                  <a:lnTo>
                    <a:pt x="424" y="1158"/>
                  </a:lnTo>
                  <a:lnTo>
                    <a:pt x="420" y="1179"/>
                  </a:lnTo>
                  <a:lnTo>
                    <a:pt x="420" y="1197"/>
                  </a:lnTo>
                  <a:lnTo>
                    <a:pt x="426" y="1218"/>
                  </a:lnTo>
                  <a:lnTo>
                    <a:pt x="678" y="1218"/>
                  </a:lnTo>
                  <a:lnTo>
                    <a:pt x="675" y="1175"/>
                  </a:lnTo>
                  <a:lnTo>
                    <a:pt x="678" y="1144"/>
                  </a:lnTo>
                  <a:lnTo>
                    <a:pt x="678" y="1120"/>
                  </a:lnTo>
                  <a:lnTo>
                    <a:pt x="679" y="1098"/>
                  </a:lnTo>
                  <a:lnTo>
                    <a:pt x="682" y="1075"/>
                  </a:lnTo>
                  <a:lnTo>
                    <a:pt x="687" y="1052"/>
                  </a:lnTo>
                  <a:lnTo>
                    <a:pt x="694" y="1036"/>
                  </a:lnTo>
                  <a:lnTo>
                    <a:pt x="703" y="1022"/>
                  </a:lnTo>
                  <a:lnTo>
                    <a:pt x="716" y="1010"/>
                  </a:lnTo>
                  <a:lnTo>
                    <a:pt x="730" y="1001"/>
                  </a:lnTo>
                  <a:lnTo>
                    <a:pt x="747" y="996"/>
                  </a:lnTo>
                  <a:lnTo>
                    <a:pt x="765" y="993"/>
                  </a:lnTo>
                  <a:lnTo>
                    <a:pt x="782" y="992"/>
                  </a:lnTo>
                  <a:lnTo>
                    <a:pt x="804" y="992"/>
                  </a:lnTo>
                  <a:lnTo>
                    <a:pt x="825" y="993"/>
                  </a:lnTo>
                  <a:lnTo>
                    <a:pt x="842" y="996"/>
                  </a:lnTo>
                  <a:lnTo>
                    <a:pt x="864" y="997"/>
                  </a:lnTo>
                  <a:lnTo>
                    <a:pt x="888" y="999"/>
                  </a:lnTo>
                  <a:lnTo>
                    <a:pt x="914" y="999"/>
                  </a:lnTo>
                  <a:lnTo>
                    <a:pt x="936" y="997"/>
                  </a:lnTo>
                  <a:lnTo>
                    <a:pt x="958" y="993"/>
                  </a:lnTo>
                  <a:lnTo>
                    <a:pt x="981" y="988"/>
                  </a:lnTo>
                  <a:lnTo>
                    <a:pt x="998" y="979"/>
                  </a:lnTo>
                  <a:lnTo>
                    <a:pt x="1016" y="967"/>
                  </a:lnTo>
                  <a:lnTo>
                    <a:pt x="1028" y="951"/>
                  </a:lnTo>
                  <a:lnTo>
                    <a:pt x="1040" y="934"/>
                  </a:lnTo>
                  <a:lnTo>
                    <a:pt x="1045" y="918"/>
                  </a:lnTo>
                  <a:lnTo>
                    <a:pt x="1048" y="898"/>
                  </a:lnTo>
                  <a:lnTo>
                    <a:pt x="1045" y="878"/>
                  </a:lnTo>
                  <a:lnTo>
                    <a:pt x="1044" y="858"/>
                  </a:lnTo>
                  <a:lnTo>
                    <a:pt x="1045" y="836"/>
                  </a:lnTo>
                  <a:lnTo>
                    <a:pt x="1049" y="819"/>
                  </a:lnTo>
                  <a:lnTo>
                    <a:pt x="1054" y="800"/>
                  </a:lnTo>
                  <a:lnTo>
                    <a:pt x="1062" y="784"/>
                  </a:lnTo>
                  <a:lnTo>
                    <a:pt x="1072" y="772"/>
                  </a:lnTo>
                  <a:lnTo>
                    <a:pt x="1089" y="760"/>
                  </a:lnTo>
                  <a:lnTo>
                    <a:pt x="1110" y="752"/>
                  </a:lnTo>
                  <a:lnTo>
                    <a:pt x="1131" y="746"/>
                  </a:lnTo>
                  <a:lnTo>
                    <a:pt x="1150" y="741"/>
                  </a:lnTo>
                  <a:lnTo>
                    <a:pt x="1171" y="735"/>
                  </a:lnTo>
                  <a:lnTo>
                    <a:pt x="1199" y="730"/>
                  </a:lnTo>
                  <a:lnTo>
                    <a:pt x="1219" y="726"/>
                  </a:lnTo>
                  <a:lnTo>
                    <a:pt x="1241" y="720"/>
                  </a:lnTo>
                  <a:lnTo>
                    <a:pt x="1260" y="713"/>
                  </a:lnTo>
                  <a:lnTo>
                    <a:pt x="1278" y="705"/>
                  </a:lnTo>
                  <a:lnTo>
                    <a:pt x="1292" y="695"/>
                  </a:lnTo>
                  <a:lnTo>
                    <a:pt x="1305" y="685"/>
                  </a:lnTo>
                  <a:lnTo>
                    <a:pt x="1320" y="668"/>
                  </a:lnTo>
                  <a:lnTo>
                    <a:pt x="1329" y="652"/>
                  </a:lnTo>
                  <a:lnTo>
                    <a:pt x="1336" y="634"/>
                  </a:lnTo>
                  <a:lnTo>
                    <a:pt x="1340" y="610"/>
                  </a:lnTo>
                  <a:lnTo>
                    <a:pt x="1338" y="591"/>
                  </a:lnTo>
                  <a:lnTo>
                    <a:pt x="1335" y="570"/>
                  </a:lnTo>
                  <a:lnTo>
                    <a:pt x="1329" y="545"/>
                  </a:lnTo>
                  <a:lnTo>
                    <a:pt x="1322" y="518"/>
                  </a:lnTo>
                  <a:lnTo>
                    <a:pt x="1316" y="493"/>
                  </a:lnTo>
                  <a:lnTo>
                    <a:pt x="1314" y="474"/>
                  </a:lnTo>
                  <a:lnTo>
                    <a:pt x="1314" y="456"/>
                  </a:lnTo>
                  <a:lnTo>
                    <a:pt x="1317" y="431"/>
                  </a:lnTo>
                  <a:lnTo>
                    <a:pt x="1323" y="410"/>
                  </a:lnTo>
                  <a:lnTo>
                    <a:pt x="1330" y="395"/>
                  </a:lnTo>
                  <a:lnTo>
                    <a:pt x="1339" y="379"/>
                  </a:lnTo>
                  <a:lnTo>
                    <a:pt x="1352" y="362"/>
                  </a:lnTo>
                  <a:lnTo>
                    <a:pt x="1366" y="345"/>
                  </a:lnTo>
                  <a:lnTo>
                    <a:pt x="1385" y="331"/>
                  </a:lnTo>
                  <a:lnTo>
                    <a:pt x="1404" y="319"/>
                  </a:lnTo>
                  <a:lnTo>
                    <a:pt x="1422" y="313"/>
                  </a:lnTo>
                  <a:lnTo>
                    <a:pt x="1441" y="307"/>
                  </a:lnTo>
                  <a:lnTo>
                    <a:pt x="1460" y="305"/>
                  </a:lnTo>
                  <a:lnTo>
                    <a:pt x="1484" y="305"/>
                  </a:lnTo>
                  <a:lnTo>
                    <a:pt x="1507" y="305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00400" y="2164756"/>
              <a:ext cx="2652713" cy="3264496"/>
            </a:xfrm>
            <a:custGeom>
              <a:avLst/>
              <a:gdLst>
                <a:gd name="T0" fmla="*/ 671 w 1671"/>
                <a:gd name="T1" fmla="*/ 292 h 1831"/>
                <a:gd name="T2" fmla="*/ 648 w 1671"/>
                <a:gd name="T3" fmla="*/ 139 h 1831"/>
                <a:gd name="T4" fmla="*/ 730 w 1671"/>
                <a:gd name="T5" fmla="*/ 17 h 1831"/>
                <a:gd name="T6" fmla="*/ 917 w 1671"/>
                <a:gd name="T7" fmla="*/ 4 h 1831"/>
                <a:gd name="T8" fmla="*/ 1010 w 1671"/>
                <a:gd name="T9" fmla="*/ 76 h 1831"/>
                <a:gd name="T10" fmla="*/ 1031 w 1671"/>
                <a:gd name="T11" fmla="*/ 201 h 1831"/>
                <a:gd name="T12" fmla="*/ 1012 w 1671"/>
                <a:gd name="T13" fmla="*/ 335 h 1831"/>
                <a:gd name="T14" fmla="*/ 1103 w 1671"/>
                <a:gd name="T15" fmla="*/ 414 h 1831"/>
                <a:gd name="T16" fmla="*/ 1241 w 1671"/>
                <a:gd name="T17" fmla="*/ 448 h 1831"/>
                <a:gd name="T18" fmla="*/ 1299 w 1671"/>
                <a:gd name="T19" fmla="*/ 510 h 1831"/>
                <a:gd name="T20" fmla="*/ 1301 w 1671"/>
                <a:gd name="T21" fmla="*/ 599 h 1831"/>
                <a:gd name="T22" fmla="*/ 1355 w 1671"/>
                <a:gd name="T23" fmla="*/ 678 h 1831"/>
                <a:gd name="T24" fmla="*/ 1464 w 1671"/>
                <a:gd name="T25" fmla="*/ 694 h 1831"/>
                <a:gd name="T26" fmla="*/ 1582 w 1671"/>
                <a:gd name="T27" fmla="*/ 687 h 1831"/>
                <a:gd name="T28" fmla="*/ 1653 w 1671"/>
                <a:gd name="T29" fmla="*/ 726 h 1831"/>
                <a:gd name="T30" fmla="*/ 1670 w 1671"/>
                <a:gd name="T31" fmla="*/ 865 h 1831"/>
                <a:gd name="T32" fmla="*/ 1653 w 1671"/>
                <a:gd name="T33" fmla="*/ 1051 h 1831"/>
                <a:gd name="T34" fmla="*/ 1581 w 1671"/>
                <a:gd name="T35" fmla="*/ 1096 h 1831"/>
                <a:gd name="T36" fmla="*/ 1452 w 1671"/>
                <a:gd name="T37" fmla="*/ 1089 h 1831"/>
                <a:gd name="T38" fmla="*/ 1357 w 1671"/>
                <a:gd name="T39" fmla="*/ 1103 h 1831"/>
                <a:gd name="T40" fmla="*/ 1304 w 1671"/>
                <a:gd name="T41" fmla="*/ 1158 h 1831"/>
                <a:gd name="T42" fmla="*/ 1299 w 1671"/>
                <a:gd name="T43" fmla="*/ 1263 h 1831"/>
                <a:gd name="T44" fmla="*/ 1238 w 1671"/>
                <a:gd name="T45" fmla="*/ 1336 h 1831"/>
                <a:gd name="T46" fmla="*/ 1127 w 1671"/>
                <a:gd name="T47" fmla="*/ 1361 h 1831"/>
                <a:gd name="T48" fmla="*/ 1031 w 1671"/>
                <a:gd name="T49" fmla="*/ 1412 h 1831"/>
                <a:gd name="T50" fmla="*/ 1010 w 1671"/>
                <a:gd name="T51" fmla="*/ 1515 h 1831"/>
                <a:gd name="T52" fmla="*/ 1031 w 1671"/>
                <a:gd name="T53" fmla="*/ 1641 h 1831"/>
                <a:gd name="T54" fmla="*/ 985 w 1671"/>
                <a:gd name="T55" fmla="*/ 1760 h 1831"/>
                <a:gd name="T56" fmla="*/ 904 w 1671"/>
                <a:gd name="T57" fmla="*/ 1823 h 1831"/>
                <a:gd name="T58" fmla="*/ 779 w 1671"/>
                <a:gd name="T59" fmla="*/ 1829 h 1831"/>
                <a:gd name="T60" fmla="*/ 686 w 1671"/>
                <a:gd name="T61" fmla="*/ 1783 h 1831"/>
                <a:gd name="T62" fmla="*/ 642 w 1671"/>
                <a:gd name="T63" fmla="*/ 1693 h 1831"/>
                <a:gd name="T64" fmla="*/ 653 w 1671"/>
                <a:gd name="T65" fmla="*/ 1587 h 1831"/>
                <a:gd name="T66" fmla="*/ 660 w 1671"/>
                <a:gd name="T67" fmla="*/ 1492 h 1831"/>
                <a:gd name="T68" fmla="*/ 597 w 1671"/>
                <a:gd name="T69" fmla="*/ 1425 h 1831"/>
                <a:gd name="T70" fmla="*/ 495 w 1671"/>
                <a:gd name="T71" fmla="*/ 1399 h 1831"/>
                <a:gd name="T72" fmla="*/ 396 w 1671"/>
                <a:gd name="T73" fmla="*/ 1360 h 1831"/>
                <a:gd name="T74" fmla="*/ 370 w 1671"/>
                <a:gd name="T75" fmla="*/ 1254 h 1831"/>
                <a:gd name="T76" fmla="*/ 340 w 1671"/>
                <a:gd name="T77" fmla="*/ 1167 h 1831"/>
                <a:gd name="T78" fmla="*/ 241 w 1671"/>
                <a:gd name="T79" fmla="*/ 1135 h 1831"/>
                <a:gd name="T80" fmla="*/ 141 w 1671"/>
                <a:gd name="T81" fmla="*/ 1144 h 1831"/>
                <a:gd name="T82" fmla="*/ 33 w 1671"/>
                <a:gd name="T83" fmla="*/ 1116 h 1831"/>
                <a:gd name="T84" fmla="*/ 1 w 1671"/>
                <a:gd name="T85" fmla="*/ 994 h 1831"/>
                <a:gd name="T86" fmla="*/ 8 w 1671"/>
                <a:gd name="T87" fmla="*/ 818 h 1831"/>
                <a:gd name="T88" fmla="*/ 40 w 1671"/>
                <a:gd name="T89" fmla="*/ 713 h 1831"/>
                <a:gd name="T90" fmla="*/ 124 w 1671"/>
                <a:gd name="T91" fmla="*/ 686 h 1831"/>
                <a:gd name="T92" fmla="*/ 247 w 1671"/>
                <a:gd name="T93" fmla="*/ 695 h 1831"/>
                <a:gd name="T94" fmla="*/ 357 w 1671"/>
                <a:gd name="T95" fmla="*/ 653 h 1831"/>
                <a:gd name="T96" fmla="*/ 376 w 1671"/>
                <a:gd name="T97" fmla="*/ 556 h 1831"/>
                <a:gd name="T98" fmla="*/ 416 w 1671"/>
                <a:gd name="T99" fmla="*/ 459 h 1831"/>
                <a:gd name="T100" fmla="*/ 532 w 1671"/>
                <a:gd name="T101" fmla="*/ 426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831">
                  <a:moveTo>
                    <a:pt x="636" y="383"/>
                  </a:moveTo>
                  <a:lnTo>
                    <a:pt x="653" y="362"/>
                  </a:lnTo>
                  <a:lnTo>
                    <a:pt x="665" y="342"/>
                  </a:lnTo>
                  <a:lnTo>
                    <a:pt x="671" y="320"/>
                  </a:lnTo>
                  <a:lnTo>
                    <a:pt x="671" y="292"/>
                  </a:lnTo>
                  <a:lnTo>
                    <a:pt x="664" y="259"/>
                  </a:lnTo>
                  <a:lnTo>
                    <a:pt x="657" y="232"/>
                  </a:lnTo>
                  <a:lnTo>
                    <a:pt x="648" y="198"/>
                  </a:lnTo>
                  <a:lnTo>
                    <a:pt x="644" y="161"/>
                  </a:lnTo>
                  <a:lnTo>
                    <a:pt x="648" y="139"/>
                  </a:lnTo>
                  <a:lnTo>
                    <a:pt x="655" y="112"/>
                  </a:lnTo>
                  <a:lnTo>
                    <a:pt x="668" y="83"/>
                  </a:lnTo>
                  <a:lnTo>
                    <a:pt x="686" y="56"/>
                  </a:lnTo>
                  <a:lnTo>
                    <a:pt x="709" y="34"/>
                  </a:lnTo>
                  <a:lnTo>
                    <a:pt x="730" y="17"/>
                  </a:lnTo>
                  <a:lnTo>
                    <a:pt x="759" y="7"/>
                  </a:lnTo>
                  <a:lnTo>
                    <a:pt x="792" y="1"/>
                  </a:lnTo>
                  <a:lnTo>
                    <a:pt x="829" y="0"/>
                  </a:lnTo>
                  <a:lnTo>
                    <a:pt x="878" y="0"/>
                  </a:lnTo>
                  <a:lnTo>
                    <a:pt x="917" y="4"/>
                  </a:lnTo>
                  <a:lnTo>
                    <a:pt x="940" y="12"/>
                  </a:lnTo>
                  <a:lnTo>
                    <a:pt x="956" y="22"/>
                  </a:lnTo>
                  <a:lnTo>
                    <a:pt x="975" y="34"/>
                  </a:lnTo>
                  <a:lnTo>
                    <a:pt x="993" y="52"/>
                  </a:lnTo>
                  <a:lnTo>
                    <a:pt x="1010" y="76"/>
                  </a:lnTo>
                  <a:lnTo>
                    <a:pt x="1023" y="96"/>
                  </a:lnTo>
                  <a:lnTo>
                    <a:pt x="1029" y="115"/>
                  </a:lnTo>
                  <a:lnTo>
                    <a:pt x="1035" y="146"/>
                  </a:lnTo>
                  <a:lnTo>
                    <a:pt x="1035" y="173"/>
                  </a:lnTo>
                  <a:lnTo>
                    <a:pt x="1031" y="201"/>
                  </a:lnTo>
                  <a:lnTo>
                    <a:pt x="1025" y="221"/>
                  </a:lnTo>
                  <a:lnTo>
                    <a:pt x="1019" y="255"/>
                  </a:lnTo>
                  <a:lnTo>
                    <a:pt x="1010" y="290"/>
                  </a:lnTo>
                  <a:lnTo>
                    <a:pt x="1006" y="312"/>
                  </a:lnTo>
                  <a:lnTo>
                    <a:pt x="1012" y="335"/>
                  </a:lnTo>
                  <a:lnTo>
                    <a:pt x="1020" y="350"/>
                  </a:lnTo>
                  <a:lnTo>
                    <a:pt x="1035" y="371"/>
                  </a:lnTo>
                  <a:lnTo>
                    <a:pt x="1055" y="388"/>
                  </a:lnTo>
                  <a:lnTo>
                    <a:pt x="1075" y="402"/>
                  </a:lnTo>
                  <a:lnTo>
                    <a:pt x="1103" y="414"/>
                  </a:lnTo>
                  <a:lnTo>
                    <a:pt x="1132" y="422"/>
                  </a:lnTo>
                  <a:lnTo>
                    <a:pt x="1159" y="428"/>
                  </a:lnTo>
                  <a:lnTo>
                    <a:pt x="1188" y="432"/>
                  </a:lnTo>
                  <a:lnTo>
                    <a:pt x="1218" y="440"/>
                  </a:lnTo>
                  <a:lnTo>
                    <a:pt x="1241" y="448"/>
                  </a:lnTo>
                  <a:lnTo>
                    <a:pt x="1260" y="457"/>
                  </a:lnTo>
                  <a:lnTo>
                    <a:pt x="1274" y="467"/>
                  </a:lnTo>
                  <a:lnTo>
                    <a:pt x="1284" y="479"/>
                  </a:lnTo>
                  <a:lnTo>
                    <a:pt x="1292" y="493"/>
                  </a:lnTo>
                  <a:lnTo>
                    <a:pt x="1299" y="510"/>
                  </a:lnTo>
                  <a:lnTo>
                    <a:pt x="1301" y="526"/>
                  </a:lnTo>
                  <a:lnTo>
                    <a:pt x="1304" y="540"/>
                  </a:lnTo>
                  <a:lnTo>
                    <a:pt x="1304" y="560"/>
                  </a:lnTo>
                  <a:lnTo>
                    <a:pt x="1301" y="582"/>
                  </a:lnTo>
                  <a:lnTo>
                    <a:pt x="1301" y="599"/>
                  </a:lnTo>
                  <a:lnTo>
                    <a:pt x="1305" y="619"/>
                  </a:lnTo>
                  <a:lnTo>
                    <a:pt x="1314" y="638"/>
                  </a:lnTo>
                  <a:lnTo>
                    <a:pt x="1325" y="653"/>
                  </a:lnTo>
                  <a:lnTo>
                    <a:pt x="1338" y="665"/>
                  </a:lnTo>
                  <a:lnTo>
                    <a:pt x="1355" y="678"/>
                  </a:lnTo>
                  <a:lnTo>
                    <a:pt x="1372" y="686"/>
                  </a:lnTo>
                  <a:lnTo>
                    <a:pt x="1398" y="691"/>
                  </a:lnTo>
                  <a:lnTo>
                    <a:pt x="1420" y="694"/>
                  </a:lnTo>
                  <a:lnTo>
                    <a:pt x="1441" y="695"/>
                  </a:lnTo>
                  <a:lnTo>
                    <a:pt x="1464" y="694"/>
                  </a:lnTo>
                  <a:lnTo>
                    <a:pt x="1493" y="691"/>
                  </a:lnTo>
                  <a:lnTo>
                    <a:pt x="1515" y="690"/>
                  </a:lnTo>
                  <a:lnTo>
                    <a:pt x="1537" y="687"/>
                  </a:lnTo>
                  <a:lnTo>
                    <a:pt x="1558" y="686"/>
                  </a:lnTo>
                  <a:lnTo>
                    <a:pt x="1582" y="687"/>
                  </a:lnTo>
                  <a:lnTo>
                    <a:pt x="1595" y="690"/>
                  </a:lnTo>
                  <a:lnTo>
                    <a:pt x="1611" y="694"/>
                  </a:lnTo>
                  <a:lnTo>
                    <a:pt x="1625" y="701"/>
                  </a:lnTo>
                  <a:lnTo>
                    <a:pt x="1641" y="713"/>
                  </a:lnTo>
                  <a:lnTo>
                    <a:pt x="1653" y="726"/>
                  </a:lnTo>
                  <a:lnTo>
                    <a:pt x="1662" y="746"/>
                  </a:lnTo>
                  <a:lnTo>
                    <a:pt x="1666" y="763"/>
                  </a:lnTo>
                  <a:lnTo>
                    <a:pt x="1668" y="783"/>
                  </a:lnTo>
                  <a:lnTo>
                    <a:pt x="1671" y="821"/>
                  </a:lnTo>
                  <a:lnTo>
                    <a:pt x="1670" y="865"/>
                  </a:lnTo>
                  <a:lnTo>
                    <a:pt x="1671" y="912"/>
                  </a:lnTo>
                  <a:lnTo>
                    <a:pt x="1667" y="967"/>
                  </a:lnTo>
                  <a:lnTo>
                    <a:pt x="1663" y="1005"/>
                  </a:lnTo>
                  <a:lnTo>
                    <a:pt x="1659" y="1034"/>
                  </a:lnTo>
                  <a:lnTo>
                    <a:pt x="1653" y="1051"/>
                  </a:lnTo>
                  <a:lnTo>
                    <a:pt x="1642" y="1067"/>
                  </a:lnTo>
                  <a:lnTo>
                    <a:pt x="1630" y="1077"/>
                  </a:lnTo>
                  <a:lnTo>
                    <a:pt x="1615" y="1086"/>
                  </a:lnTo>
                  <a:lnTo>
                    <a:pt x="1597" y="1092"/>
                  </a:lnTo>
                  <a:lnTo>
                    <a:pt x="1581" y="1096"/>
                  </a:lnTo>
                  <a:lnTo>
                    <a:pt x="1549" y="1097"/>
                  </a:lnTo>
                  <a:lnTo>
                    <a:pt x="1520" y="1096"/>
                  </a:lnTo>
                  <a:lnTo>
                    <a:pt x="1496" y="1092"/>
                  </a:lnTo>
                  <a:lnTo>
                    <a:pt x="1476" y="1090"/>
                  </a:lnTo>
                  <a:lnTo>
                    <a:pt x="1452" y="1089"/>
                  </a:lnTo>
                  <a:lnTo>
                    <a:pt x="1431" y="1089"/>
                  </a:lnTo>
                  <a:lnTo>
                    <a:pt x="1413" y="1090"/>
                  </a:lnTo>
                  <a:lnTo>
                    <a:pt x="1394" y="1092"/>
                  </a:lnTo>
                  <a:lnTo>
                    <a:pt x="1370" y="1098"/>
                  </a:lnTo>
                  <a:lnTo>
                    <a:pt x="1357" y="1103"/>
                  </a:lnTo>
                  <a:lnTo>
                    <a:pt x="1346" y="1109"/>
                  </a:lnTo>
                  <a:lnTo>
                    <a:pt x="1330" y="1119"/>
                  </a:lnTo>
                  <a:lnTo>
                    <a:pt x="1320" y="1132"/>
                  </a:lnTo>
                  <a:lnTo>
                    <a:pt x="1312" y="1144"/>
                  </a:lnTo>
                  <a:lnTo>
                    <a:pt x="1304" y="1158"/>
                  </a:lnTo>
                  <a:lnTo>
                    <a:pt x="1300" y="1172"/>
                  </a:lnTo>
                  <a:lnTo>
                    <a:pt x="1299" y="1188"/>
                  </a:lnTo>
                  <a:lnTo>
                    <a:pt x="1300" y="1205"/>
                  </a:lnTo>
                  <a:lnTo>
                    <a:pt x="1300" y="1234"/>
                  </a:lnTo>
                  <a:lnTo>
                    <a:pt x="1299" y="1263"/>
                  </a:lnTo>
                  <a:lnTo>
                    <a:pt x="1291" y="1286"/>
                  </a:lnTo>
                  <a:lnTo>
                    <a:pt x="1283" y="1304"/>
                  </a:lnTo>
                  <a:lnTo>
                    <a:pt x="1271" y="1317"/>
                  </a:lnTo>
                  <a:lnTo>
                    <a:pt x="1254" y="1327"/>
                  </a:lnTo>
                  <a:lnTo>
                    <a:pt x="1238" y="1336"/>
                  </a:lnTo>
                  <a:lnTo>
                    <a:pt x="1218" y="1341"/>
                  </a:lnTo>
                  <a:lnTo>
                    <a:pt x="1193" y="1347"/>
                  </a:lnTo>
                  <a:lnTo>
                    <a:pt x="1172" y="1353"/>
                  </a:lnTo>
                  <a:lnTo>
                    <a:pt x="1148" y="1357"/>
                  </a:lnTo>
                  <a:lnTo>
                    <a:pt x="1127" y="1361"/>
                  </a:lnTo>
                  <a:lnTo>
                    <a:pt x="1103" y="1366"/>
                  </a:lnTo>
                  <a:lnTo>
                    <a:pt x="1085" y="1375"/>
                  </a:lnTo>
                  <a:lnTo>
                    <a:pt x="1064" y="1384"/>
                  </a:lnTo>
                  <a:lnTo>
                    <a:pt x="1045" y="1396"/>
                  </a:lnTo>
                  <a:lnTo>
                    <a:pt x="1031" y="1412"/>
                  </a:lnTo>
                  <a:lnTo>
                    <a:pt x="1018" y="1430"/>
                  </a:lnTo>
                  <a:lnTo>
                    <a:pt x="1007" y="1452"/>
                  </a:lnTo>
                  <a:lnTo>
                    <a:pt x="1005" y="1472"/>
                  </a:lnTo>
                  <a:lnTo>
                    <a:pt x="1006" y="1494"/>
                  </a:lnTo>
                  <a:lnTo>
                    <a:pt x="1010" y="1515"/>
                  </a:lnTo>
                  <a:lnTo>
                    <a:pt x="1016" y="1537"/>
                  </a:lnTo>
                  <a:lnTo>
                    <a:pt x="1022" y="1561"/>
                  </a:lnTo>
                  <a:lnTo>
                    <a:pt x="1025" y="1583"/>
                  </a:lnTo>
                  <a:lnTo>
                    <a:pt x="1031" y="1612"/>
                  </a:lnTo>
                  <a:lnTo>
                    <a:pt x="1031" y="1641"/>
                  </a:lnTo>
                  <a:lnTo>
                    <a:pt x="1024" y="1669"/>
                  </a:lnTo>
                  <a:lnTo>
                    <a:pt x="1018" y="1691"/>
                  </a:lnTo>
                  <a:lnTo>
                    <a:pt x="1010" y="1714"/>
                  </a:lnTo>
                  <a:lnTo>
                    <a:pt x="999" y="1734"/>
                  </a:lnTo>
                  <a:lnTo>
                    <a:pt x="985" y="1760"/>
                  </a:lnTo>
                  <a:lnTo>
                    <a:pt x="969" y="1777"/>
                  </a:lnTo>
                  <a:lnTo>
                    <a:pt x="956" y="1789"/>
                  </a:lnTo>
                  <a:lnTo>
                    <a:pt x="940" y="1803"/>
                  </a:lnTo>
                  <a:lnTo>
                    <a:pt x="921" y="1816"/>
                  </a:lnTo>
                  <a:lnTo>
                    <a:pt x="904" y="1823"/>
                  </a:lnTo>
                  <a:lnTo>
                    <a:pt x="889" y="1827"/>
                  </a:lnTo>
                  <a:lnTo>
                    <a:pt x="863" y="1829"/>
                  </a:lnTo>
                  <a:lnTo>
                    <a:pt x="833" y="1831"/>
                  </a:lnTo>
                  <a:lnTo>
                    <a:pt x="796" y="1829"/>
                  </a:lnTo>
                  <a:lnTo>
                    <a:pt x="779" y="1829"/>
                  </a:lnTo>
                  <a:lnTo>
                    <a:pt x="757" y="1825"/>
                  </a:lnTo>
                  <a:lnTo>
                    <a:pt x="734" y="1819"/>
                  </a:lnTo>
                  <a:lnTo>
                    <a:pt x="713" y="1807"/>
                  </a:lnTo>
                  <a:lnTo>
                    <a:pt x="700" y="1797"/>
                  </a:lnTo>
                  <a:lnTo>
                    <a:pt x="686" y="1783"/>
                  </a:lnTo>
                  <a:lnTo>
                    <a:pt x="674" y="1770"/>
                  </a:lnTo>
                  <a:lnTo>
                    <a:pt x="662" y="1753"/>
                  </a:lnTo>
                  <a:lnTo>
                    <a:pt x="653" y="1736"/>
                  </a:lnTo>
                  <a:lnTo>
                    <a:pt x="645" y="1715"/>
                  </a:lnTo>
                  <a:lnTo>
                    <a:pt x="642" y="1693"/>
                  </a:lnTo>
                  <a:lnTo>
                    <a:pt x="640" y="1676"/>
                  </a:lnTo>
                  <a:lnTo>
                    <a:pt x="640" y="1652"/>
                  </a:lnTo>
                  <a:lnTo>
                    <a:pt x="642" y="1633"/>
                  </a:lnTo>
                  <a:lnTo>
                    <a:pt x="648" y="1612"/>
                  </a:lnTo>
                  <a:lnTo>
                    <a:pt x="653" y="1587"/>
                  </a:lnTo>
                  <a:lnTo>
                    <a:pt x="660" y="1564"/>
                  </a:lnTo>
                  <a:lnTo>
                    <a:pt x="664" y="1543"/>
                  </a:lnTo>
                  <a:lnTo>
                    <a:pt x="665" y="1524"/>
                  </a:lnTo>
                  <a:lnTo>
                    <a:pt x="664" y="1508"/>
                  </a:lnTo>
                  <a:lnTo>
                    <a:pt x="660" y="1492"/>
                  </a:lnTo>
                  <a:lnTo>
                    <a:pt x="649" y="1473"/>
                  </a:lnTo>
                  <a:lnTo>
                    <a:pt x="639" y="1460"/>
                  </a:lnTo>
                  <a:lnTo>
                    <a:pt x="626" y="1446"/>
                  </a:lnTo>
                  <a:lnTo>
                    <a:pt x="612" y="1435"/>
                  </a:lnTo>
                  <a:lnTo>
                    <a:pt x="597" y="1425"/>
                  </a:lnTo>
                  <a:lnTo>
                    <a:pt x="576" y="1417"/>
                  </a:lnTo>
                  <a:lnTo>
                    <a:pt x="558" y="1412"/>
                  </a:lnTo>
                  <a:lnTo>
                    <a:pt x="535" y="1407"/>
                  </a:lnTo>
                  <a:lnTo>
                    <a:pt x="514" y="1404"/>
                  </a:lnTo>
                  <a:lnTo>
                    <a:pt x="495" y="1399"/>
                  </a:lnTo>
                  <a:lnTo>
                    <a:pt x="471" y="1394"/>
                  </a:lnTo>
                  <a:lnTo>
                    <a:pt x="452" y="1386"/>
                  </a:lnTo>
                  <a:lnTo>
                    <a:pt x="428" y="1379"/>
                  </a:lnTo>
                  <a:lnTo>
                    <a:pt x="410" y="1371"/>
                  </a:lnTo>
                  <a:lnTo>
                    <a:pt x="396" y="1360"/>
                  </a:lnTo>
                  <a:lnTo>
                    <a:pt x="384" y="1344"/>
                  </a:lnTo>
                  <a:lnTo>
                    <a:pt x="376" y="1325"/>
                  </a:lnTo>
                  <a:lnTo>
                    <a:pt x="370" y="1299"/>
                  </a:lnTo>
                  <a:lnTo>
                    <a:pt x="368" y="1278"/>
                  </a:lnTo>
                  <a:lnTo>
                    <a:pt x="370" y="1254"/>
                  </a:lnTo>
                  <a:lnTo>
                    <a:pt x="372" y="1236"/>
                  </a:lnTo>
                  <a:lnTo>
                    <a:pt x="370" y="1214"/>
                  </a:lnTo>
                  <a:lnTo>
                    <a:pt x="363" y="1197"/>
                  </a:lnTo>
                  <a:lnTo>
                    <a:pt x="351" y="1179"/>
                  </a:lnTo>
                  <a:lnTo>
                    <a:pt x="340" y="1167"/>
                  </a:lnTo>
                  <a:lnTo>
                    <a:pt x="325" y="1155"/>
                  </a:lnTo>
                  <a:lnTo>
                    <a:pt x="306" y="1148"/>
                  </a:lnTo>
                  <a:lnTo>
                    <a:pt x="284" y="1140"/>
                  </a:lnTo>
                  <a:lnTo>
                    <a:pt x="260" y="1137"/>
                  </a:lnTo>
                  <a:lnTo>
                    <a:pt x="241" y="1135"/>
                  </a:lnTo>
                  <a:lnTo>
                    <a:pt x="219" y="1135"/>
                  </a:lnTo>
                  <a:lnTo>
                    <a:pt x="199" y="1137"/>
                  </a:lnTo>
                  <a:lnTo>
                    <a:pt x="180" y="1139"/>
                  </a:lnTo>
                  <a:lnTo>
                    <a:pt x="160" y="1141"/>
                  </a:lnTo>
                  <a:lnTo>
                    <a:pt x="141" y="1144"/>
                  </a:lnTo>
                  <a:lnTo>
                    <a:pt x="108" y="1144"/>
                  </a:lnTo>
                  <a:lnTo>
                    <a:pt x="87" y="1142"/>
                  </a:lnTo>
                  <a:lnTo>
                    <a:pt x="65" y="1137"/>
                  </a:lnTo>
                  <a:lnTo>
                    <a:pt x="49" y="1129"/>
                  </a:lnTo>
                  <a:lnTo>
                    <a:pt x="33" y="1116"/>
                  </a:lnTo>
                  <a:lnTo>
                    <a:pt x="21" y="1102"/>
                  </a:lnTo>
                  <a:lnTo>
                    <a:pt x="13" y="1086"/>
                  </a:lnTo>
                  <a:lnTo>
                    <a:pt x="4" y="1057"/>
                  </a:lnTo>
                  <a:lnTo>
                    <a:pt x="3" y="1025"/>
                  </a:lnTo>
                  <a:lnTo>
                    <a:pt x="1" y="994"/>
                  </a:lnTo>
                  <a:lnTo>
                    <a:pt x="0" y="955"/>
                  </a:lnTo>
                  <a:lnTo>
                    <a:pt x="3" y="921"/>
                  </a:lnTo>
                  <a:lnTo>
                    <a:pt x="4" y="885"/>
                  </a:lnTo>
                  <a:lnTo>
                    <a:pt x="5" y="852"/>
                  </a:lnTo>
                  <a:lnTo>
                    <a:pt x="8" y="818"/>
                  </a:lnTo>
                  <a:lnTo>
                    <a:pt x="12" y="792"/>
                  </a:lnTo>
                  <a:lnTo>
                    <a:pt x="16" y="764"/>
                  </a:lnTo>
                  <a:lnTo>
                    <a:pt x="21" y="742"/>
                  </a:lnTo>
                  <a:lnTo>
                    <a:pt x="29" y="727"/>
                  </a:lnTo>
                  <a:lnTo>
                    <a:pt x="40" y="713"/>
                  </a:lnTo>
                  <a:lnTo>
                    <a:pt x="52" y="704"/>
                  </a:lnTo>
                  <a:lnTo>
                    <a:pt x="68" y="694"/>
                  </a:lnTo>
                  <a:lnTo>
                    <a:pt x="82" y="691"/>
                  </a:lnTo>
                  <a:lnTo>
                    <a:pt x="100" y="687"/>
                  </a:lnTo>
                  <a:lnTo>
                    <a:pt x="124" y="686"/>
                  </a:lnTo>
                  <a:lnTo>
                    <a:pt x="144" y="687"/>
                  </a:lnTo>
                  <a:lnTo>
                    <a:pt x="173" y="691"/>
                  </a:lnTo>
                  <a:lnTo>
                    <a:pt x="198" y="692"/>
                  </a:lnTo>
                  <a:lnTo>
                    <a:pt x="219" y="694"/>
                  </a:lnTo>
                  <a:lnTo>
                    <a:pt x="247" y="695"/>
                  </a:lnTo>
                  <a:lnTo>
                    <a:pt x="277" y="691"/>
                  </a:lnTo>
                  <a:lnTo>
                    <a:pt x="302" y="686"/>
                  </a:lnTo>
                  <a:lnTo>
                    <a:pt x="325" y="677"/>
                  </a:lnTo>
                  <a:lnTo>
                    <a:pt x="341" y="668"/>
                  </a:lnTo>
                  <a:lnTo>
                    <a:pt x="357" y="653"/>
                  </a:lnTo>
                  <a:lnTo>
                    <a:pt x="368" y="635"/>
                  </a:lnTo>
                  <a:lnTo>
                    <a:pt x="376" y="617"/>
                  </a:lnTo>
                  <a:lnTo>
                    <a:pt x="379" y="597"/>
                  </a:lnTo>
                  <a:lnTo>
                    <a:pt x="377" y="583"/>
                  </a:lnTo>
                  <a:lnTo>
                    <a:pt x="376" y="556"/>
                  </a:lnTo>
                  <a:lnTo>
                    <a:pt x="377" y="528"/>
                  </a:lnTo>
                  <a:lnTo>
                    <a:pt x="383" y="508"/>
                  </a:lnTo>
                  <a:lnTo>
                    <a:pt x="389" y="488"/>
                  </a:lnTo>
                  <a:lnTo>
                    <a:pt x="398" y="474"/>
                  </a:lnTo>
                  <a:lnTo>
                    <a:pt x="416" y="459"/>
                  </a:lnTo>
                  <a:lnTo>
                    <a:pt x="436" y="449"/>
                  </a:lnTo>
                  <a:lnTo>
                    <a:pt x="461" y="441"/>
                  </a:lnTo>
                  <a:lnTo>
                    <a:pt x="485" y="435"/>
                  </a:lnTo>
                  <a:lnTo>
                    <a:pt x="506" y="429"/>
                  </a:lnTo>
                  <a:lnTo>
                    <a:pt x="532" y="426"/>
                  </a:lnTo>
                  <a:lnTo>
                    <a:pt x="557" y="420"/>
                  </a:lnTo>
                  <a:lnTo>
                    <a:pt x="586" y="413"/>
                  </a:lnTo>
                  <a:lnTo>
                    <a:pt x="613" y="401"/>
                  </a:lnTo>
                  <a:lnTo>
                    <a:pt x="636" y="383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299608" y="1802010"/>
              <a:ext cx="2322512" cy="176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Identifier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les nouveaux marchés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190594" y="1696300"/>
              <a:ext cx="1954896" cy="2304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Déterminer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les moyens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pour fidéliser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les clients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22343" y="5093888"/>
              <a:ext cx="2133601" cy="1219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Minimiser les risques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952458" y="5313573"/>
              <a:ext cx="2515342" cy="1220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Identifier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les nouveaux </a:t>
              </a:r>
              <a:endParaRPr lang="fr-FR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produits/ 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services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495949" y="3070535"/>
              <a:ext cx="2489944" cy="1220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   Anticiper 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les changements de comportement</a:t>
              </a:r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445845"/>
            <a:ext cx="3536032" cy="412155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3896072" cy="268139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ISIF 2011/2012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9694-ACBA-4F03-83C1-FA6A7B774E33}" type="slidenum">
              <a:rPr lang="fr-FR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2133</Words>
  <Application>Microsoft Office PowerPoint</Application>
  <PresentationFormat>Affichage à l'écran (4:3)</PresentationFormat>
  <Paragraphs>512</Paragraphs>
  <Slides>48</Slides>
  <Notes>48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0" baseType="lpstr">
      <vt:lpstr>Thème Office</vt:lpstr>
      <vt:lpstr>Equation</vt:lpstr>
      <vt:lpstr>Diapositive 1</vt:lpstr>
      <vt:lpstr>Diapositive 2</vt:lpstr>
      <vt:lpstr>DATA MINING</vt:lpstr>
      <vt:lpstr>EMERGENCE DU DOMAINE</vt:lpstr>
      <vt:lpstr>DEFINITIONS</vt:lpstr>
      <vt:lpstr>POURQUOI LE DATAMINING ?</vt:lpstr>
      <vt:lpstr>INTERET DU DATAMINING</vt:lpstr>
      <vt:lpstr>POUR L’ENTREPRISE</vt:lpstr>
      <vt:lpstr>Diapositive 9</vt:lpstr>
      <vt:lpstr>Diapositive 10</vt:lpstr>
      <vt:lpstr>Diapositive 11</vt:lpstr>
      <vt:lpstr>OBJECTIFS DU DM</vt:lpstr>
      <vt:lpstr>FONCTIONNALITÉS DU DATA MINING</vt:lpstr>
      <vt:lpstr>DÉCOUVERTE DE MODÈLES</vt:lpstr>
      <vt:lpstr> EXPLOITATION DU MODELE</vt:lpstr>
      <vt:lpstr>Diapositive 16</vt:lpstr>
      <vt:lpstr>TYPES DE DONNEES</vt:lpstr>
      <vt:lpstr>Domaines d’application</vt:lpstr>
      <vt:lpstr>Diapositive 19</vt:lpstr>
      <vt:lpstr> DÉMARCHE          DM</vt:lpstr>
      <vt:lpstr>Quelques techniques</vt:lpstr>
      <vt:lpstr>Techniques: Lisibilité ou Puissance</vt:lpstr>
      <vt:lpstr>La classification</vt:lpstr>
      <vt:lpstr>Les arbres de décision</vt:lpstr>
      <vt:lpstr>Les arbres de décision</vt:lpstr>
      <vt:lpstr>Les arbres de décision</vt:lpstr>
      <vt:lpstr>Les arbres de décision</vt:lpstr>
      <vt:lpstr>Les arbres de décision</vt:lpstr>
      <vt:lpstr>Les arbres de décision</vt:lpstr>
      <vt:lpstr>Les arbres de décision</vt:lpstr>
      <vt:lpstr>Les réseaux de neurones</vt:lpstr>
      <vt:lpstr>Les réseaux de neurones</vt:lpstr>
      <vt:lpstr>Diapositive 33</vt:lpstr>
      <vt:lpstr>Combinaison/Activation</vt:lpstr>
      <vt:lpstr>Combinaison</vt:lpstr>
      <vt:lpstr>Activation </vt:lpstr>
      <vt:lpstr>Activation</vt:lpstr>
      <vt:lpstr>Exemples</vt:lpstr>
      <vt:lpstr>Exemples</vt:lpstr>
      <vt:lpstr>Apprentissage </vt:lpstr>
      <vt:lpstr>Principe</vt:lpstr>
      <vt:lpstr>Etapes de mise en œuvre</vt:lpstr>
      <vt:lpstr>Applications</vt:lpstr>
      <vt:lpstr>Applications</vt:lpstr>
      <vt:lpstr>Applications</vt:lpstr>
      <vt:lpstr>Applications</vt:lpstr>
      <vt:lpstr>MERCI DE VOTRE ATTENTION </vt:lpstr>
      <vt:lpstr>BIBLIOGRAPHIE/WEBOGRAPHIE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samsung</dc:creator>
  <cp:lastModifiedBy>samsung</cp:lastModifiedBy>
  <cp:revision>33</cp:revision>
  <dcterms:created xsi:type="dcterms:W3CDTF">2012-06-23T23:31:20Z</dcterms:created>
  <dcterms:modified xsi:type="dcterms:W3CDTF">2012-07-03T01:05:15Z</dcterms:modified>
</cp:coreProperties>
</file>