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42"/>
  </p:notesMasterIdLst>
  <p:handoutMasterIdLst>
    <p:handoutMasterId r:id="rId43"/>
  </p:handoutMasterIdLst>
  <p:sldIdLst>
    <p:sldId id="256" r:id="rId2"/>
    <p:sldId id="257" r:id="rId3"/>
    <p:sldId id="259" r:id="rId4"/>
    <p:sldId id="296" r:id="rId5"/>
    <p:sldId id="297" r:id="rId6"/>
    <p:sldId id="260" r:id="rId7"/>
    <p:sldId id="258" r:id="rId8"/>
    <p:sldId id="261" r:id="rId9"/>
    <p:sldId id="262" r:id="rId10"/>
    <p:sldId id="263" r:id="rId11"/>
    <p:sldId id="264" r:id="rId12"/>
    <p:sldId id="265" r:id="rId13"/>
    <p:sldId id="266" r:id="rId14"/>
    <p:sldId id="267" r:id="rId15"/>
    <p:sldId id="268" r:id="rId16"/>
    <p:sldId id="269" r:id="rId17"/>
    <p:sldId id="270" r:id="rId18"/>
    <p:sldId id="271" r:id="rId19"/>
    <p:sldId id="281" r:id="rId20"/>
    <p:sldId id="282" r:id="rId21"/>
    <p:sldId id="283" r:id="rId22"/>
    <p:sldId id="284" r:id="rId23"/>
    <p:sldId id="285" r:id="rId24"/>
    <p:sldId id="286" r:id="rId25"/>
    <p:sldId id="287" r:id="rId26"/>
    <p:sldId id="272" r:id="rId27"/>
    <p:sldId id="288" r:id="rId28"/>
    <p:sldId id="274" r:id="rId29"/>
    <p:sldId id="275" r:id="rId30"/>
    <p:sldId id="276" r:id="rId31"/>
    <p:sldId id="280" r:id="rId32"/>
    <p:sldId id="278" r:id="rId33"/>
    <p:sldId id="289" r:id="rId34"/>
    <p:sldId id="290" r:id="rId35"/>
    <p:sldId id="291" r:id="rId36"/>
    <p:sldId id="292" r:id="rId37"/>
    <p:sldId id="293" r:id="rId38"/>
    <p:sldId id="294" r:id="rId39"/>
    <p:sldId id="295" r:id="rId40"/>
    <p:sldId id="298" r:id="rId41"/>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12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atin typeface="Arial" pitchFamily="34" charset="0"/>
                <a:cs typeface="Arial" pitchFamily="34" charset="0"/>
              </a:defRPr>
            </a:lvl1pPr>
          </a:lstStyle>
          <a:p>
            <a:pPr>
              <a:defRPr/>
            </a:pPr>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a:defRPr sz="1300">
                <a:latin typeface="Arial" pitchFamily="34" charset="0"/>
                <a:cs typeface="Arial" pitchFamily="34" charset="0"/>
              </a:defRPr>
            </a:lvl1pPr>
          </a:lstStyle>
          <a:p>
            <a:pPr>
              <a:defRPr/>
            </a:pPr>
            <a:fld id="{7F500B9F-7454-4021-B2A5-0809D6CA06E3}" type="datetimeFigureOut">
              <a:rPr lang="fr-FR"/>
              <a:pPr>
                <a:defRPr/>
              </a:pPr>
              <a:t>17/10/2012</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a:defRPr sz="1300">
                <a:latin typeface="Arial" pitchFamily="34" charset="0"/>
                <a:cs typeface="Arial" pitchFamily="34" charset="0"/>
              </a:defRPr>
            </a:lvl1pPr>
          </a:lstStyle>
          <a:p>
            <a:pPr>
              <a:defRPr/>
            </a:pPr>
            <a:r>
              <a:rPr lang="fr-FR"/>
              <a:t>M.Youssfi : med@youssfi.net</a:t>
            </a: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9048" tIns="49524" rIns="99048" bIns="49524" rtlCol="0" anchor="b"/>
          <a:lstStyle>
            <a:lvl1pPr algn="r">
              <a:defRPr sz="1300">
                <a:latin typeface="Arial" pitchFamily="34" charset="0"/>
                <a:cs typeface="Arial" pitchFamily="34" charset="0"/>
              </a:defRPr>
            </a:lvl1pPr>
          </a:lstStyle>
          <a:p>
            <a:pPr>
              <a:defRPr/>
            </a:pPr>
            <a:fld id="{5B25F127-56ED-4EFA-BF65-7EBB9D1FA047}" type="slidenum">
              <a:rPr lang="fr-FR"/>
              <a:pPr>
                <a:defRPr/>
              </a:pPr>
              <a:t>‹N°›</a:t>
            </a:fld>
            <a:endParaRPr lang="fr-FR"/>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atin typeface="Arial" pitchFamily="34" charset="0"/>
                <a:cs typeface="Arial" pitchFamily="34" charset="0"/>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99048" tIns="49524" rIns="99048" bIns="49524" rtlCol="0"/>
          <a:lstStyle>
            <a:lvl1pPr algn="r">
              <a:defRPr sz="1300">
                <a:latin typeface="Arial" pitchFamily="34" charset="0"/>
                <a:cs typeface="Arial" pitchFamily="34" charset="0"/>
              </a:defRPr>
            </a:lvl1pPr>
          </a:lstStyle>
          <a:p>
            <a:pPr>
              <a:defRPr/>
            </a:pPr>
            <a:fld id="{58EB24B9-A544-4F8A-B046-DFC5DCE54F3D}" type="datetimeFigureOut">
              <a:rPr lang="fr-FR"/>
              <a:pPr>
                <a:defRPr/>
              </a:pPr>
              <a:t>17/10/2012</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fr-FR" noProof="0" smtClean="0"/>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a:defRPr sz="1300">
                <a:latin typeface="Arial" pitchFamily="34" charset="0"/>
                <a:cs typeface="Arial" pitchFamily="34" charset="0"/>
              </a:defRPr>
            </a:lvl1pPr>
          </a:lstStyle>
          <a:p>
            <a:pPr>
              <a:defRPr/>
            </a:pPr>
            <a:r>
              <a:rPr lang="fr-FR"/>
              <a:t>M.Youssfi : med@youssfi.net</a:t>
            </a: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a:defRPr sz="1300">
                <a:latin typeface="Arial" pitchFamily="34" charset="0"/>
                <a:cs typeface="Arial" pitchFamily="34" charset="0"/>
              </a:defRPr>
            </a:lvl1pPr>
          </a:lstStyle>
          <a:p>
            <a:pPr>
              <a:defRPr/>
            </a:pPr>
            <a:fld id="{5B6808BB-E52E-4196-9F12-2DB7AAF44F0D}" type="slidenum">
              <a:rPr lang="fr-FR"/>
              <a:pPr>
                <a:defRPr/>
              </a:pPr>
              <a:t>‹N°›</a:t>
            </a:fld>
            <a:endParaRPr lang="fr-FR"/>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38</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710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4A8240-11BD-4B4D-A455-E73ACBF532D5}" type="slidenum">
              <a:rPr lang="fr-FR" smtClean="0">
                <a:latin typeface="Arial" charset="0"/>
                <a:cs typeface="Arial" charset="0"/>
              </a:rPr>
              <a:pPr/>
              <a:t>39</a:t>
            </a:fld>
            <a:endParaRPr lang="fr-FR" smtClean="0">
              <a:latin typeface="Arial" charset="0"/>
              <a:cs typeface="Arial" charset="0"/>
            </a:endParaRPr>
          </a:p>
        </p:txBody>
      </p:sp>
      <p:sp>
        <p:nvSpPr>
          <p:cNvPr id="47109" name="Espace réservé du pied de page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fr-FR" smtClean="0">
                <a:latin typeface="Arial" charset="0"/>
                <a:cs typeface="Arial" charset="0"/>
              </a:rPr>
              <a:t>M.Youssfi : med@youssfi.net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40</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1"/>
          </p:nvPr>
        </p:nvSpPr>
        <p:spPr/>
        <p:txBody>
          <a:bodyPr/>
          <a:lstStyle/>
          <a:p>
            <a:pPr>
              <a:defRPr/>
            </a:pPr>
            <a:fld id="{5B6808BB-E52E-4196-9F12-2DB7AAF44F0D}" type="slidenum">
              <a:rPr lang="fr-FR" smtClean="0"/>
              <a:pPr>
                <a:defRPr/>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pPr>
              <a:defRPr/>
            </a:pPr>
            <a:endParaRPr lang="fr-FR"/>
          </a:p>
        </p:txBody>
      </p:sp>
      <p:sp>
        <p:nvSpPr>
          <p:cNvPr id="19" name="Espace réservé du pied de page 18"/>
          <p:cNvSpPr>
            <a:spLocks noGrp="1"/>
          </p:cNvSpPr>
          <p:nvPr>
            <p:ph type="ftr" sz="quarter" idx="11"/>
          </p:nvPr>
        </p:nvSpPr>
        <p:spPr/>
        <p:txBody>
          <a:bodyPr/>
          <a:lstStyle/>
          <a:p>
            <a:pPr>
              <a:defRPr/>
            </a:pPr>
            <a:r>
              <a:rPr lang="fr-FR" smtClean="0"/>
              <a:t>M.YOUSSFI : med@youssfi.net</a:t>
            </a:r>
            <a:endParaRPr lang="fr-FR"/>
          </a:p>
        </p:txBody>
      </p:sp>
      <p:sp>
        <p:nvSpPr>
          <p:cNvPr id="27" name="Espace réservé du numéro de diapositive 26"/>
          <p:cNvSpPr>
            <a:spLocks noGrp="1"/>
          </p:cNvSpPr>
          <p:nvPr>
            <p:ph type="sldNum" sz="quarter" idx="12"/>
          </p:nvPr>
        </p:nvSpPr>
        <p:spPr/>
        <p:txBody>
          <a:bodyPr/>
          <a:lstStyle/>
          <a:p>
            <a:pPr>
              <a:defRPr/>
            </a:pPr>
            <a:fld id="{ED143E9E-5F5D-40DD-A947-861917A2E8F0}" type="slidenum">
              <a:rPr lang="fr-FR" smtClean="0"/>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r>
              <a:rPr lang="fr-FR" smtClean="0"/>
              <a:t>M.YOUSSFI : med@youssfi.net</a:t>
            </a:r>
            <a:endParaRPr lang="fr-FR"/>
          </a:p>
        </p:txBody>
      </p:sp>
      <p:sp>
        <p:nvSpPr>
          <p:cNvPr id="6" name="Espace réservé du numéro de diapositive 5"/>
          <p:cNvSpPr>
            <a:spLocks noGrp="1"/>
          </p:cNvSpPr>
          <p:nvPr>
            <p:ph type="sldNum" sz="quarter" idx="12"/>
          </p:nvPr>
        </p:nvSpPr>
        <p:spPr/>
        <p:txBody>
          <a:bodyPr/>
          <a:lstStyle/>
          <a:p>
            <a:pPr>
              <a:defRPr/>
            </a:pPr>
            <a:fld id="{98F5C905-B3AE-40D3-B254-183A78D84743}" type="slidenum">
              <a:rPr lang="fr-FR" smtClean="0"/>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r>
              <a:rPr lang="fr-FR" smtClean="0"/>
              <a:t>M.YOUSSFI : med@youssfi.net</a:t>
            </a:r>
            <a:endParaRPr lang="fr-FR"/>
          </a:p>
        </p:txBody>
      </p:sp>
      <p:sp>
        <p:nvSpPr>
          <p:cNvPr id="6" name="Espace réservé du numéro de diapositive 5"/>
          <p:cNvSpPr>
            <a:spLocks noGrp="1"/>
          </p:cNvSpPr>
          <p:nvPr>
            <p:ph type="sldNum" sz="quarter" idx="12"/>
          </p:nvPr>
        </p:nvSpPr>
        <p:spPr/>
        <p:txBody>
          <a:bodyPr/>
          <a:lstStyle/>
          <a:p>
            <a:pPr>
              <a:defRPr/>
            </a:pPr>
            <a:fld id="{2CD0447F-FE82-4344-85CF-05DA66467022}" type="slidenum">
              <a:rPr lang="fr-FR" smtClean="0"/>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r>
              <a:rPr lang="fr-FR" smtClean="0"/>
              <a:t>M.YOUSSFI : med@youssfi.net</a:t>
            </a:r>
            <a:endParaRPr lang="fr-FR"/>
          </a:p>
        </p:txBody>
      </p:sp>
      <p:sp>
        <p:nvSpPr>
          <p:cNvPr id="6" name="Espace réservé du numéro de diapositive 5"/>
          <p:cNvSpPr>
            <a:spLocks noGrp="1"/>
          </p:cNvSpPr>
          <p:nvPr>
            <p:ph type="sldNum" sz="quarter" idx="12"/>
          </p:nvPr>
        </p:nvSpPr>
        <p:spPr/>
        <p:txBody>
          <a:bodyPr/>
          <a:lstStyle/>
          <a:p>
            <a:pPr>
              <a:defRPr/>
            </a:pPr>
            <a:fld id="{53B6BDC2-B97A-4385-AC91-EF47DE86A56C}" type="slidenum">
              <a:rPr lang="fr-FR" smtClean="0"/>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r>
              <a:rPr lang="fr-FR" smtClean="0"/>
              <a:t>M.YOUSSFI : med@youssfi.net</a:t>
            </a:r>
            <a:endParaRPr lang="fr-FR"/>
          </a:p>
        </p:txBody>
      </p:sp>
      <p:sp>
        <p:nvSpPr>
          <p:cNvPr id="6" name="Espace réservé du numéro de diapositive 5"/>
          <p:cNvSpPr>
            <a:spLocks noGrp="1"/>
          </p:cNvSpPr>
          <p:nvPr>
            <p:ph type="sldNum" sz="quarter" idx="12"/>
          </p:nvPr>
        </p:nvSpPr>
        <p:spPr/>
        <p:txBody>
          <a:bodyPr/>
          <a:lstStyle/>
          <a:p>
            <a:pPr>
              <a:defRPr/>
            </a:pPr>
            <a:fld id="{4B50B347-F710-43E3-A315-1AC5084C2739}" type="slidenum">
              <a:rPr lang="fr-FR" smtClean="0"/>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r>
              <a:rPr lang="fr-FR" smtClean="0"/>
              <a:t>M.YOUSSFI : med@youssfi.net</a:t>
            </a:r>
            <a:endParaRPr lang="fr-FR"/>
          </a:p>
        </p:txBody>
      </p:sp>
      <p:sp>
        <p:nvSpPr>
          <p:cNvPr id="7" name="Espace réservé du numéro de diapositive 6"/>
          <p:cNvSpPr>
            <a:spLocks noGrp="1"/>
          </p:cNvSpPr>
          <p:nvPr>
            <p:ph type="sldNum" sz="quarter" idx="12"/>
          </p:nvPr>
        </p:nvSpPr>
        <p:spPr/>
        <p:txBody>
          <a:bodyPr/>
          <a:lstStyle/>
          <a:p>
            <a:pPr>
              <a:defRPr/>
            </a:pPr>
            <a:fld id="{7ABEF654-C72D-4893-A5CF-0C19ED041993}" type="slidenum">
              <a:rPr lang="fr-FR" smtClean="0"/>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pPr>
              <a:defRPr/>
            </a:pPr>
            <a:endParaRPr lang="fr-FR"/>
          </a:p>
        </p:txBody>
      </p:sp>
      <p:sp>
        <p:nvSpPr>
          <p:cNvPr id="8" name="Espace réservé du pied de page 7"/>
          <p:cNvSpPr>
            <a:spLocks noGrp="1"/>
          </p:cNvSpPr>
          <p:nvPr>
            <p:ph type="ftr" sz="quarter" idx="11"/>
          </p:nvPr>
        </p:nvSpPr>
        <p:spPr/>
        <p:txBody>
          <a:bodyPr/>
          <a:lstStyle/>
          <a:p>
            <a:pPr>
              <a:defRPr/>
            </a:pPr>
            <a:r>
              <a:rPr lang="fr-FR" smtClean="0"/>
              <a:t>M.YOUSSFI : med@youssfi.net</a:t>
            </a:r>
            <a:endParaRPr lang="fr-FR"/>
          </a:p>
        </p:txBody>
      </p:sp>
      <p:sp>
        <p:nvSpPr>
          <p:cNvPr id="9" name="Espace réservé du numéro de diapositive 8"/>
          <p:cNvSpPr>
            <a:spLocks noGrp="1"/>
          </p:cNvSpPr>
          <p:nvPr>
            <p:ph type="sldNum" sz="quarter" idx="12"/>
          </p:nvPr>
        </p:nvSpPr>
        <p:spPr/>
        <p:txBody>
          <a:bodyPr/>
          <a:lstStyle/>
          <a:p>
            <a:pPr>
              <a:defRPr/>
            </a:pPr>
            <a:fld id="{CDB5005D-6F39-4979-BF2F-185AA42DACCD}" type="slidenum">
              <a:rPr lang="fr-FR" smtClean="0"/>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pPr>
              <a:defRPr/>
            </a:pPr>
            <a:endParaRPr lang="fr-FR"/>
          </a:p>
        </p:txBody>
      </p:sp>
      <p:sp>
        <p:nvSpPr>
          <p:cNvPr id="4" name="Espace réservé du pied de page 3"/>
          <p:cNvSpPr>
            <a:spLocks noGrp="1"/>
          </p:cNvSpPr>
          <p:nvPr>
            <p:ph type="ftr" sz="quarter" idx="11"/>
          </p:nvPr>
        </p:nvSpPr>
        <p:spPr/>
        <p:txBody>
          <a:bodyPr/>
          <a:lstStyle/>
          <a:p>
            <a:pPr>
              <a:defRPr/>
            </a:pPr>
            <a:r>
              <a:rPr lang="fr-FR" smtClean="0"/>
              <a:t>M.YOUSSFI : med@youssfi.net</a:t>
            </a:r>
            <a:endParaRPr lang="fr-FR"/>
          </a:p>
        </p:txBody>
      </p:sp>
      <p:sp>
        <p:nvSpPr>
          <p:cNvPr id="5" name="Espace réservé du numéro de diapositive 4"/>
          <p:cNvSpPr>
            <a:spLocks noGrp="1"/>
          </p:cNvSpPr>
          <p:nvPr>
            <p:ph type="sldNum" sz="quarter" idx="12"/>
          </p:nvPr>
        </p:nvSpPr>
        <p:spPr/>
        <p:txBody>
          <a:bodyPr/>
          <a:lstStyle/>
          <a:p>
            <a:pPr>
              <a:defRPr/>
            </a:pPr>
            <a:fld id="{8E097F64-249A-472D-8D88-33743E3EE94E}" type="slidenum">
              <a:rPr lang="fr-FR" smtClean="0"/>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smtClean="0"/>
              <a:t>M.YOUSSFI : med@youssfi.net</a:t>
            </a:r>
            <a:endParaRPr lang="fr-FR"/>
          </a:p>
        </p:txBody>
      </p:sp>
      <p:sp>
        <p:nvSpPr>
          <p:cNvPr id="4" name="Espace réservé du numéro de diapositive 3"/>
          <p:cNvSpPr>
            <a:spLocks noGrp="1"/>
          </p:cNvSpPr>
          <p:nvPr>
            <p:ph type="sldNum" sz="quarter" idx="12"/>
          </p:nvPr>
        </p:nvSpPr>
        <p:spPr/>
        <p:txBody>
          <a:bodyPr/>
          <a:lstStyle/>
          <a:p>
            <a:pPr>
              <a:defRPr/>
            </a:pPr>
            <a:fld id="{1183C74E-F9C5-4480-88B2-898758EEBA1B}" type="slidenum">
              <a:rPr lang="fr-FR" smtClean="0"/>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r>
              <a:rPr lang="fr-FR" smtClean="0"/>
              <a:t>M.YOUSSFI : med@youssfi.net</a:t>
            </a:r>
            <a:endParaRPr lang="fr-FR"/>
          </a:p>
        </p:txBody>
      </p:sp>
      <p:sp>
        <p:nvSpPr>
          <p:cNvPr id="7" name="Espace réservé du numéro de diapositive 6"/>
          <p:cNvSpPr>
            <a:spLocks noGrp="1"/>
          </p:cNvSpPr>
          <p:nvPr>
            <p:ph type="sldNum" sz="quarter" idx="12"/>
          </p:nvPr>
        </p:nvSpPr>
        <p:spPr/>
        <p:txBody>
          <a:bodyPr/>
          <a:lstStyle/>
          <a:p>
            <a:pPr>
              <a:defRPr/>
            </a:pPr>
            <a:fld id="{E9F09124-EAA4-4C66-B7E5-5307621379F4}" type="slidenum">
              <a:rPr lang="fr-FR" smtClean="0"/>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r>
              <a:rPr lang="fr-FR" smtClean="0"/>
              <a:t>M.YOUSSFI : med@youssfi.net</a:t>
            </a:r>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pPr>
              <a:defRPr/>
            </a:pPr>
            <a:fld id="{48CE7B91-936F-4A6C-B9C6-76A0CA1E389B}" type="slidenum">
              <a:rPr lang="fr-FR" smtClean="0"/>
              <a:pPr>
                <a:defRPr/>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fr-FR" smtClean="0"/>
              <a:t>M.YOUSSFI : med@youssfi.net</a:t>
            </a:r>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55C70468-7EE2-4680-8081-6C578D530795}" type="slidenum">
              <a:rPr lang="fr-FR" smtClean="0"/>
              <a:pPr>
                <a:defRPr/>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8000" b="-18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56792"/>
            <a:ext cx="2987824" cy="1800200"/>
          </a:xfrm>
        </p:spPr>
        <p:txBody>
          <a:bodyPr>
            <a:normAutofit/>
          </a:bodyPr>
          <a:lstStyle/>
          <a:p>
            <a:pPr eaLnBrk="1" fontAlgn="auto" hangingPunct="1">
              <a:spcAft>
                <a:spcPts val="0"/>
              </a:spcAft>
              <a:defRPr/>
            </a:pPr>
            <a:r>
              <a:rPr lang="fr-FR" dirty="0" smtClean="0">
                <a:solidFill>
                  <a:schemeClr val="bg1"/>
                </a:solidFill>
              </a:rPr>
              <a:t> BASES DE DONNÉES</a:t>
            </a:r>
            <a:endParaRPr lang="fr-FR" dirty="0">
              <a:solidFill>
                <a:schemeClr val="bg1"/>
              </a:solidFill>
            </a:endParaRPr>
          </a:p>
        </p:txBody>
      </p:sp>
      <p:sp>
        <p:nvSpPr>
          <p:cNvPr id="8195" name="Rectangle 3"/>
          <p:cNvSpPr>
            <a:spLocks noGrp="1" noChangeArrowheads="1"/>
          </p:cNvSpPr>
          <p:nvPr>
            <p:ph type="subTitle" idx="1"/>
          </p:nvPr>
        </p:nvSpPr>
        <p:spPr>
          <a:xfrm>
            <a:off x="4788024" y="6237312"/>
            <a:ext cx="4355976" cy="620688"/>
          </a:xfrm>
        </p:spPr>
        <p:txBody>
          <a:bodyPr>
            <a:noAutofit/>
          </a:bodyPr>
          <a:lstStyle/>
          <a:p>
            <a:pPr eaLnBrk="1" hangingPunct="1"/>
            <a:r>
              <a:rPr lang="fr-FR" sz="3200" b="1" dirty="0" smtClean="0">
                <a:solidFill>
                  <a:schemeClr val="bg1"/>
                </a:solidFill>
                <a:latin typeface="Times" pitchFamily="18" charset="0"/>
              </a:rPr>
              <a:t>Mme N. BENMOUSSA</a:t>
            </a:r>
          </a:p>
        </p:txBody>
      </p:sp>
      <p:sp>
        <p:nvSpPr>
          <p:cNvPr id="8196" name="Espace réservé du pied de page 3"/>
          <p:cNvSpPr>
            <a:spLocks noGrp="1"/>
          </p:cNvSpPr>
          <p:nvPr>
            <p:ph type="ftr" sz="quarter" idx="11"/>
          </p:nvPr>
        </p:nvSpPr>
        <p:spPr>
          <a:xfrm>
            <a:off x="8063880" y="6453336"/>
            <a:ext cx="1080120" cy="404664"/>
          </a:xfrm>
          <a:noFill/>
          <a:ln>
            <a:miter lim="800000"/>
            <a:headEnd/>
            <a:tailEnd/>
          </a:ln>
        </p:spPr>
        <p:txBody>
          <a:bodyPr wrap="square" lIns="91440" tIns="45720" rIns="91440" bIns="45720" numCol="1" compatLnSpc="1">
            <a:prstTxWarp prst="textNoShape">
              <a:avLst/>
            </a:prstTxWarp>
          </a:bodyPr>
          <a:lstStyle/>
          <a:p>
            <a:r>
              <a:rPr lang="fr-FR" dirty="0" smtClean="0"/>
              <a:t>LP SEG</a:t>
            </a:r>
          </a:p>
        </p:txBody>
      </p:sp>
      <p:pic>
        <p:nvPicPr>
          <p:cNvPr id="5" name="Image 4"/>
          <p:cNvPicPr/>
          <p:nvPr/>
        </p:nvPicPr>
        <p:blipFill>
          <a:blip r:embed="rId4" cstate="print"/>
          <a:srcRect/>
          <a:stretch>
            <a:fillRect/>
          </a:stretch>
        </p:blipFill>
        <p:spPr bwMode="auto">
          <a:xfrm>
            <a:off x="0" y="0"/>
            <a:ext cx="1512168" cy="720080"/>
          </a:xfrm>
          <a:prstGeom prst="rect">
            <a:avLst/>
          </a:prstGeom>
          <a:noFill/>
          <a:ln w="9525">
            <a:noFill/>
            <a:miter lim="800000"/>
            <a:headEnd/>
            <a:tailEnd/>
          </a:ln>
        </p:spPr>
      </p:pic>
      <p:pic>
        <p:nvPicPr>
          <p:cNvPr id="6" name="Image 5" descr="http://www.enset-media.ac.ma/images/header_02.jpg"/>
          <p:cNvPicPr/>
          <p:nvPr/>
        </p:nvPicPr>
        <p:blipFill>
          <a:blip r:embed="rId5" cstate="print"/>
          <a:srcRect/>
          <a:stretch>
            <a:fillRect/>
          </a:stretch>
        </p:blipFill>
        <p:spPr bwMode="auto">
          <a:xfrm>
            <a:off x="7653536" y="0"/>
            <a:ext cx="1490464" cy="72008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eaLnBrk="1" hangingPunct="1">
              <a:defRPr/>
            </a:pPr>
            <a:r>
              <a:rPr lang="fr-FR" dirty="0" smtClean="0">
                <a:solidFill>
                  <a:schemeClr val="tx1"/>
                </a:solidFill>
              </a:rPr>
              <a:t>CRÉER LES TABLES D’UNE BDD</a:t>
            </a:r>
            <a:endParaRPr lang="fr-FR" dirty="0">
              <a:solidFill>
                <a:schemeClr val="tx1"/>
              </a:solidFill>
            </a:endParaRPr>
          </a:p>
        </p:txBody>
      </p:sp>
      <p:sp>
        <p:nvSpPr>
          <p:cNvPr id="15363" name="Espace réservé du contenu 2"/>
          <p:cNvSpPr>
            <a:spLocks noGrp="1"/>
          </p:cNvSpPr>
          <p:nvPr>
            <p:ph idx="1"/>
          </p:nvPr>
        </p:nvSpPr>
        <p:spPr/>
        <p:txBody>
          <a:bodyPr>
            <a:normAutofit/>
          </a:bodyPr>
          <a:lstStyle/>
          <a:p>
            <a:pPr eaLnBrk="1" hangingPunct="1">
              <a:buNone/>
            </a:pPr>
            <a:r>
              <a:rPr lang="fr-FR" dirty="0" smtClean="0"/>
              <a:t>   Créer une BDD qui permet de gérer des produits :</a:t>
            </a:r>
          </a:p>
          <a:p>
            <a:pPr eaLnBrk="1" hangingPunct="1">
              <a:buNone/>
            </a:pPr>
            <a:endParaRPr lang="fr-FR" dirty="0" smtClean="0"/>
          </a:p>
          <a:p>
            <a:pPr eaLnBrk="1" hangingPunct="1"/>
            <a:r>
              <a:rPr lang="fr-FR" dirty="0" smtClean="0"/>
              <a:t>Chaque produit est fourni par un fournisseur.</a:t>
            </a:r>
          </a:p>
          <a:p>
            <a:pPr eaLnBrk="1" hangingPunct="1"/>
            <a:r>
              <a:rPr lang="fr-FR" dirty="0" smtClean="0"/>
              <a:t>Un fournisseur est défini par un code, la société, adresse, email et téléphone.</a:t>
            </a:r>
          </a:p>
          <a:p>
            <a:pPr eaLnBrk="1" hangingPunct="1"/>
            <a:r>
              <a:rPr lang="fr-FR" dirty="0" smtClean="0"/>
              <a:t>Chaque produit est défini par une référence, une désignation, le prix, la quantité en stocke, disponibilité et une image.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676456" cy="1143000"/>
          </a:xfrm>
        </p:spPr>
        <p:txBody>
          <a:bodyPr>
            <a:normAutofit/>
          </a:bodyPr>
          <a:lstStyle/>
          <a:p>
            <a:pPr eaLnBrk="1" hangingPunct="1">
              <a:defRPr/>
            </a:pPr>
            <a:r>
              <a:rPr lang="fr-FR" sz="4000" dirty="0" smtClean="0">
                <a:solidFill>
                  <a:schemeClr val="tx1"/>
                </a:solidFill>
              </a:rPr>
              <a:t>CRÉATION DE LA TABLE FOURNISSEURS</a:t>
            </a:r>
            <a:endParaRPr lang="fr-FR" sz="4000" dirty="0">
              <a:solidFill>
                <a:schemeClr val="tx1"/>
              </a:solidFill>
            </a:endParaRPr>
          </a:p>
        </p:txBody>
      </p:sp>
      <p:sp>
        <p:nvSpPr>
          <p:cNvPr id="16387" name="Espace réservé du contenu 2"/>
          <p:cNvSpPr>
            <a:spLocks noGrp="1"/>
          </p:cNvSpPr>
          <p:nvPr>
            <p:ph idx="1"/>
          </p:nvPr>
        </p:nvSpPr>
        <p:spPr>
          <a:xfrm>
            <a:off x="457200" y="1600200"/>
            <a:ext cx="7972425" cy="614363"/>
          </a:xfrm>
        </p:spPr>
        <p:txBody>
          <a:bodyPr>
            <a:normAutofit/>
          </a:bodyPr>
          <a:lstStyle/>
          <a:p>
            <a:pPr eaLnBrk="1" hangingPunct="1"/>
            <a:r>
              <a:rPr lang="fr-FR" smtClean="0"/>
              <a:t>Table FOURNISSEURS en mode Feuille de données</a:t>
            </a:r>
          </a:p>
        </p:txBody>
      </p:sp>
      <p:pic>
        <p:nvPicPr>
          <p:cNvPr id="16388" name="Picture 4"/>
          <p:cNvPicPr>
            <a:picLocks noChangeAspect="1" noChangeArrowheads="1"/>
          </p:cNvPicPr>
          <p:nvPr/>
        </p:nvPicPr>
        <p:blipFill>
          <a:blip r:embed="rId3" cstate="print"/>
          <a:srcRect/>
          <a:stretch>
            <a:fillRect/>
          </a:stretch>
        </p:blipFill>
        <p:spPr bwMode="auto">
          <a:xfrm>
            <a:off x="857250" y="4357688"/>
            <a:ext cx="6643688" cy="1866900"/>
          </a:xfrm>
          <a:prstGeom prst="rect">
            <a:avLst/>
          </a:prstGeom>
          <a:noFill/>
          <a:ln w="9525">
            <a:noFill/>
            <a:miter lim="800000"/>
            <a:headEnd/>
            <a:tailEnd/>
          </a:ln>
        </p:spPr>
      </p:pic>
      <p:sp>
        <p:nvSpPr>
          <p:cNvPr id="7" name="Espace réservé du contenu 2"/>
          <p:cNvSpPr txBox="1">
            <a:spLocks/>
          </p:cNvSpPr>
          <p:nvPr/>
        </p:nvSpPr>
        <p:spPr bwMode="auto">
          <a:xfrm>
            <a:off x="428625" y="3786188"/>
            <a:ext cx="7467600" cy="614362"/>
          </a:xfrm>
          <a:prstGeom prst="rect">
            <a:avLst/>
          </a:prstGeom>
          <a:noFill/>
          <a:ln w="9525">
            <a:noFill/>
            <a:miter lim="800000"/>
            <a:headEnd/>
            <a:tailEnd/>
          </a:ln>
        </p:spPr>
        <p:txBody>
          <a:bodyPr/>
          <a:lstStyle/>
          <a:p>
            <a:pPr marL="273050" indent="-273050">
              <a:spcBef>
                <a:spcPts val="600"/>
              </a:spcBef>
              <a:buClr>
                <a:schemeClr val="accent1"/>
              </a:buClr>
              <a:buSzPct val="70000"/>
              <a:buFont typeface="Wingdings" pitchFamily="2" charset="2"/>
              <a:buChar char=""/>
              <a:defRPr/>
            </a:pPr>
            <a:r>
              <a:rPr lang="fr-FR" sz="2000" dirty="0"/>
              <a:t>Table FOURNISSEURS en mode Création:</a:t>
            </a:r>
          </a:p>
          <a:p>
            <a:pPr marL="273050" indent="-273050">
              <a:spcBef>
                <a:spcPts val="600"/>
              </a:spcBef>
              <a:buClr>
                <a:schemeClr val="accent1"/>
              </a:buClr>
              <a:buSzPct val="70000"/>
              <a:buFont typeface="Wingdings" pitchFamily="2" charset="2"/>
              <a:buChar char=""/>
              <a:defRPr/>
            </a:pPr>
            <a:endParaRPr lang="fr-FR" sz="2000" dirty="0">
              <a:latin typeface="+mn-lt"/>
              <a:cs typeface="+mn-cs"/>
            </a:endParaRPr>
          </a:p>
        </p:txBody>
      </p:sp>
      <p:pic>
        <p:nvPicPr>
          <p:cNvPr id="16390" name="Picture 5"/>
          <p:cNvPicPr>
            <a:picLocks noChangeAspect="1" noChangeArrowheads="1"/>
          </p:cNvPicPr>
          <p:nvPr/>
        </p:nvPicPr>
        <p:blipFill>
          <a:blip r:embed="rId4" cstate="print"/>
          <a:srcRect/>
          <a:stretch>
            <a:fillRect/>
          </a:stretch>
        </p:blipFill>
        <p:spPr bwMode="auto">
          <a:xfrm>
            <a:off x="428625" y="2428875"/>
            <a:ext cx="8391525" cy="132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582612"/>
          </a:xfrm>
        </p:spPr>
        <p:txBody>
          <a:bodyPr>
            <a:normAutofit fontScale="90000"/>
          </a:bodyPr>
          <a:lstStyle/>
          <a:p>
            <a:pPr eaLnBrk="1" hangingPunct="1">
              <a:defRPr/>
            </a:pPr>
            <a:r>
              <a:rPr lang="fr-FR" dirty="0" smtClean="0"/>
              <a:t>Une table</a:t>
            </a:r>
            <a:endParaRPr lang="fr-FR" dirty="0"/>
          </a:p>
        </p:txBody>
      </p:sp>
      <p:sp>
        <p:nvSpPr>
          <p:cNvPr id="17411" name="Espace réservé du contenu 2"/>
          <p:cNvSpPr>
            <a:spLocks noGrp="1"/>
          </p:cNvSpPr>
          <p:nvPr>
            <p:ph idx="1"/>
          </p:nvPr>
        </p:nvSpPr>
        <p:spPr>
          <a:xfrm>
            <a:off x="457200" y="984250"/>
            <a:ext cx="7467600" cy="4945063"/>
          </a:xfrm>
        </p:spPr>
        <p:txBody>
          <a:bodyPr/>
          <a:lstStyle/>
          <a:p>
            <a:pPr eaLnBrk="1" hangingPunct="1"/>
            <a:endParaRPr lang="fr-FR" dirty="0" smtClean="0"/>
          </a:p>
          <a:p>
            <a:pPr eaLnBrk="1" hangingPunct="1"/>
            <a:r>
              <a:rPr lang="fr-FR" dirty="0" smtClean="0"/>
              <a:t>Une table est définie par un ensemble de colonnes appelés CHAMPS.</a:t>
            </a:r>
          </a:p>
          <a:p>
            <a:pPr eaLnBrk="1" hangingPunct="1"/>
            <a:r>
              <a:rPr lang="fr-FR" dirty="0" smtClean="0"/>
              <a:t>Les données d’une table sont stockées dans les lignes, appelées ENREGISTREMENTS</a:t>
            </a:r>
          </a:p>
          <a:p>
            <a:pPr eaLnBrk="1" hangingPunct="1"/>
            <a:r>
              <a:rPr lang="fr-FR" dirty="0" smtClean="0"/>
              <a:t>La CLE PRIMAIRE permet d’identifier les enregistrements d’une manière unique. </a:t>
            </a:r>
          </a:p>
          <a:p>
            <a:pPr eaLnBrk="1" hangingPunct="1"/>
            <a:r>
              <a:rPr lang="fr-FR" dirty="0" smtClean="0"/>
              <a:t>Pour créer une table, il cliquer sur le mode Création et définir les champs…</a:t>
            </a:r>
          </a:p>
          <a:p>
            <a:pPr eaLnBrk="1" hangingPunct="1"/>
            <a:endParaRPr lang="fr-FR"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hangingPunct="1">
              <a:defRPr/>
            </a:pPr>
            <a:r>
              <a:rPr lang="fr-FR" dirty="0" smtClean="0"/>
              <a:t>Création de la table fournisseurs en mode feuille de données</a:t>
            </a:r>
            <a:endParaRPr lang="fr-FR" dirty="0"/>
          </a:p>
        </p:txBody>
      </p:sp>
      <p:sp>
        <p:nvSpPr>
          <p:cNvPr id="18435" name="Espace réservé du contenu 2"/>
          <p:cNvSpPr>
            <a:spLocks noGrp="1"/>
          </p:cNvSpPr>
          <p:nvPr>
            <p:ph idx="1"/>
          </p:nvPr>
        </p:nvSpPr>
        <p:spPr>
          <a:xfrm>
            <a:off x="457200" y="1600200"/>
            <a:ext cx="7467600" cy="2185988"/>
          </a:xfrm>
        </p:spPr>
        <p:txBody>
          <a:bodyPr/>
          <a:lstStyle/>
          <a:p>
            <a:pPr eaLnBrk="1" hangingPunct="1"/>
            <a:r>
              <a:rPr lang="fr-FR" sz="2000" dirty="0" smtClean="0"/>
              <a:t>Dans le menu Créer, choisir « Création de la table ».</a:t>
            </a:r>
          </a:p>
          <a:p>
            <a:pPr eaLnBrk="1" hangingPunct="1"/>
            <a:r>
              <a:rPr lang="fr-FR" sz="2000" dirty="0" smtClean="0"/>
              <a:t>Définir les champs de la table en saisissant le nom du champ et son type de données.</a:t>
            </a:r>
          </a:p>
          <a:p>
            <a:pPr eaLnBrk="1" hangingPunct="1"/>
            <a:r>
              <a:rPr lang="fr-FR" sz="2000" dirty="0" smtClean="0"/>
              <a:t>Le champs CODE est de type </a:t>
            </a:r>
            <a:r>
              <a:rPr lang="fr-FR" sz="2000" dirty="0" err="1" smtClean="0"/>
              <a:t>NuméroAuto</a:t>
            </a:r>
            <a:r>
              <a:rPr lang="fr-FR" sz="2000" dirty="0" smtClean="0"/>
              <a:t>. Ce qui veut dire que sa valeur est définit automatiquement par le SGBD. L’utilisateur n’aura pas à saisir le valeur du CODE</a:t>
            </a:r>
          </a:p>
        </p:txBody>
      </p:sp>
      <p:pic>
        <p:nvPicPr>
          <p:cNvPr id="18436" name="Picture 2"/>
          <p:cNvPicPr>
            <a:picLocks noChangeAspect="1" noChangeArrowheads="1"/>
          </p:cNvPicPr>
          <p:nvPr/>
        </p:nvPicPr>
        <p:blipFill>
          <a:blip r:embed="rId3" cstate="print"/>
          <a:srcRect/>
          <a:stretch>
            <a:fillRect/>
          </a:stretch>
        </p:blipFill>
        <p:spPr bwMode="auto">
          <a:xfrm>
            <a:off x="251520" y="3789040"/>
            <a:ext cx="4104456" cy="3068960"/>
          </a:xfrm>
          <a:prstGeom prst="rect">
            <a:avLst/>
          </a:prstGeom>
          <a:noFill/>
          <a:ln w="9525">
            <a:noFill/>
            <a:miter lim="800000"/>
            <a:headEnd/>
            <a:tailEnd/>
          </a:ln>
        </p:spPr>
      </p:pic>
      <p:pic>
        <p:nvPicPr>
          <p:cNvPr id="18437" name="Picture 3"/>
          <p:cNvPicPr>
            <a:picLocks noChangeAspect="1" noChangeArrowheads="1"/>
          </p:cNvPicPr>
          <p:nvPr/>
        </p:nvPicPr>
        <p:blipFill>
          <a:blip r:embed="rId4" cstate="print"/>
          <a:srcRect/>
          <a:stretch>
            <a:fillRect/>
          </a:stretch>
        </p:blipFill>
        <p:spPr bwMode="auto">
          <a:xfrm>
            <a:off x="4572000" y="3714750"/>
            <a:ext cx="4104456"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hangingPunct="1">
              <a:defRPr/>
            </a:pPr>
            <a:r>
              <a:rPr lang="fr-FR" dirty="0" smtClean="0"/>
              <a:t>Création de la table fournisseurs en mode feuille de données</a:t>
            </a:r>
            <a:endParaRPr lang="fr-FR" dirty="0"/>
          </a:p>
        </p:txBody>
      </p:sp>
      <p:sp>
        <p:nvSpPr>
          <p:cNvPr id="19459" name="Espace réservé du contenu 2"/>
          <p:cNvSpPr>
            <a:spLocks noGrp="1"/>
          </p:cNvSpPr>
          <p:nvPr>
            <p:ph idx="1"/>
          </p:nvPr>
        </p:nvSpPr>
        <p:spPr>
          <a:xfrm>
            <a:off x="457200" y="1600200"/>
            <a:ext cx="7467600" cy="828675"/>
          </a:xfrm>
        </p:spPr>
        <p:txBody>
          <a:bodyPr>
            <a:normAutofit lnSpcReduction="10000"/>
          </a:bodyPr>
          <a:lstStyle/>
          <a:p>
            <a:pPr eaLnBrk="1" hangingPunct="1"/>
            <a:r>
              <a:rPr lang="fr-FR" smtClean="0"/>
              <a:t>Définir le champ CODE comme étant la clé primaire de la table.</a:t>
            </a:r>
          </a:p>
        </p:txBody>
      </p:sp>
      <p:pic>
        <p:nvPicPr>
          <p:cNvPr id="19460" name="Picture 2"/>
          <p:cNvPicPr>
            <a:picLocks noChangeAspect="1" noChangeArrowheads="1"/>
          </p:cNvPicPr>
          <p:nvPr/>
        </p:nvPicPr>
        <p:blipFill>
          <a:blip r:embed="rId3" cstate="print"/>
          <a:srcRect/>
          <a:stretch>
            <a:fillRect/>
          </a:stretch>
        </p:blipFill>
        <p:spPr bwMode="auto">
          <a:xfrm>
            <a:off x="611561" y="2571750"/>
            <a:ext cx="7344816" cy="3953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7467600" cy="571500"/>
          </a:xfrm>
        </p:spPr>
        <p:txBody>
          <a:bodyPr>
            <a:normAutofit fontScale="90000"/>
          </a:bodyPr>
          <a:lstStyle/>
          <a:p>
            <a:pPr eaLnBrk="1" hangingPunct="1">
              <a:defRPr/>
            </a:pPr>
            <a:r>
              <a:rPr lang="fr-FR" dirty="0" smtClean="0"/>
              <a:t>Création de la table fournisseurs</a:t>
            </a:r>
            <a:endParaRPr lang="fr-FR" dirty="0"/>
          </a:p>
        </p:txBody>
      </p:sp>
      <p:sp>
        <p:nvSpPr>
          <p:cNvPr id="20483" name="Espace réservé du contenu 2"/>
          <p:cNvSpPr>
            <a:spLocks noGrp="1"/>
          </p:cNvSpPr>
          <p:nvPr>
            <p:ph idx="1"/>
          </p:nvPr>
        </p:nvSpPr>
        <p:spPr>
          <a:xfrm>
            <a:off x="457200" y="571500"/>
            <a:ext cx="7467600" cy="3143250"/>
          </a:xfrm>
        </p:spPr>
        <p:txBody>
          <a:bodyPr/>
          <a:lstStyle/>
          <a:p>
            <a:pPr eaLnBrk="1" hangingPunct="1"/>
            <a:r>
              <a:rPr lang="fr-FR" sz="2000" smtClean="0"/>
              <a:t>Saisir le champ SOCIETE de type TEXT</a:t>
            </a:r>
          </a:p>
          <a:p>
            <a:pPr lvl="1" eaLnBrk="1" hangingPunct="1"/>
            <a:r>
              <a:rPr lang="fr-FR" sz="2000" smtClean="0"/>
              <a:t>Définir la propriété Taille du champ à 25. ce qui veut dire que le champ SOCIETE ne peut pas dépasser 25 caractères.</a:t>
            </a:r>
          </a:p>
          <a:p>
            <a:pPr lvl="1" eaLnBrk="1" hangingPunct="1"/>
            <a:r>
              <a:rPr lang="fr-FR" sz="2000" smtClean="0"/>
              <a:t>Définir la propriété Indexé en lui attribuant la valeur « Oui-sans doublons ». Ce qui signifie que le champs SOCIETE figurera dans la table des index. Ce qui va accélérer la recherche des fournisseurs en saisissant la société.</a:t>
            </a:r>
          </a:p>
          <a:p>
            <a:pPr lvl="1" eaLnBrk="1" hangingPunct="1"/>
            <a:endParaRPr lang="fr-FR" sz="2000" smtClean="0"/>
          </a:p>
        </p:txBody>
      </p:sp>
      <p:pic>
        <p:nvPicPr>
          <p:cNvPr id="20484" name="Picture 5"/>
          <p:cNvPicPr>
            <a:picLocks noChangeAspect="1" noChangeArrowheads="1"/>
          </p:cNvPicPr>
          <p:nvPr/>
        </p:nvPicPr>
        <p:blipFill>
          <a:blip r:embed="rId3" cstate="print"/>
          <a:srcRect/>
          <a:stretch>
            <a:fillRect/>
          </a:stretch>
        </p:blipFill>
        <p:spPr bwMode="auto">
          <a:xfrm>
            <a:off x="2123728" y="3429000"/>
            <a:ext cx="6336704" cy="3078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7467600" cy="571500"/>
          </a:xfrm>
        </p:spPr>
        <p:txBody>
          <a:bodyPr>
            <a:normAutofit fontScale="90000"/>
          </a:bodyPr>
          <a:lstStyle/>
          <a:p>
            <a:pPr eaLnBrk="1" hangingPunct="1">
              <a:defRPr/>
            </a:pPr>
            <a:r>
              <a:rPr lang="fr-FR" dirty="0" smtClean="0"/>
              <a:t>Création de la table fournisseurs</a:t>
            </a:r>
            <a:endParaRPr lang="fr-FR" dirty="0"/>
          </a:p>
        </p:txBody>
      </p:sp>
      <p:sp>
        <p:nvSpPr>
          <p:cNvPr id="21507" name="Espace réservé du contenu 2"/>
          <p:cNvSpPr>
            <a:spLocks noGrp="1"/>
          </p:cNvSpPr>
          <p:nvPr>
            <p:ph idx="1"/>
          </p:nvPr>
        </p:nvSpPr>
        <p:spPr>
          <a:xfrm>
            <a:off x="457200" y="1143000"/>
            <a:ext cx="7467600" cy="1857375"/>
          </a:xfrm>
        </p:spPr>
        <p:txBody>
          <a:bodyPr/>
          <a:lstStyle/>
          <a:p>
            <a:pPr eaLnBrk="1" hangingPunct="1"/>
            <a:r>
              <a:rPr lang="fr-FR" sz="2000" dirty="0" smtClean="0"/>
              <a:t>Déclarer les autres champs :</a:t>
            </a:r>
          </a:p>
          <a:p>
            <a:pPr lvl="1" eaLnBrk="1" hangingPunct="1"/>
            <a:r>
              <a:rPr lang="fr-FR" sz="1700" dirty="0" smtClean="0"/>
              <a:t>EMAIL de type TEXT, Taille du champ 25</a:t>
            </a:r>
          </a:p>
          <a:p>
            <a:pPr lvl="1" eaLnBrk="1" hangingPunct="1"/>
            <a:r>
              <a:rPr lang="fr-FR" sz="1700" dirty="0" smtClean="0"/>
              <a:t>TEL de type TEXT (15)</a:t>
            </a:r>
          </a:p>
          <a:p>
            <a:pPr eaLnBrk="1" hangingPunct="1"/>
            <a:r>
              <a:rPr lang="fr-FR" sz="2000" dirty="0" smtClean="0"/>
              <a:t>Enregistrer la table avec le nom « FOURNISSEURS »</a:t>
            </a:r>
          </a:p>
          <a:p>
            <a:pPr eaLnBrk="1" hangingPunct="1"/>
            <a:r>
              <a:rPr lang="fr-FR" sz="2000" dirty="0" smtClean="0"/>
              <a:t>Fermer cette table.</a:t>
            </a:r>
          </a:p>
          <a:p>
            <a:pPr lvl="1" eaLnBrk="1" hangingPunct="1"/>
            <a:endParaRPr lang="fr-FR" sz="2000" dirty="0" smtClean="0"/>
          </a:p>
        </p:txBody>
      </p:sp>
      <p:pic>
        <p:nvPicPr>
          <p:cNvPr id="21508" name="Picture 2"/>
          <p:cNvPicPr>
            <a:picLocks noChangeAspect="1" noChangeArrowheads="1"/>
          </p:cNvPicPr>
          <p:nvPr/>
        </p:nvPicPr>
        <p:blipFill>
          <a:blip r:embed="rId3" cstate="print"/>
          <a:srcRect/>
          <a:stretch>
            <a:fillRect/>
          </a:stretch>
        </p:blipFill>
        <p:spPr bwMode="auto">
          <a:xfrm>
            <a:off x="611560" y="3068960"/>
            <a:ext cx="7560840" cy="30963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50"/>
            <a:ext cx="7467600" cy="571500"/>
          </a:xfrm>
        </p:spPr>
        <p:txBody>
          <a:bodyPr>
            <a:normAutofit fontScale="90000"/>
          </a:bodyPr>
          <a:lstStyle/>
          <a:p>
            <a:pPr eaLnBrk="1" hangingPunct="1">
              <a:defRPr/>
            </a:pPr>
            <a:r>
              <a:rPr lang="fr-FR" dirty="0" smtClean="0"/>
              <a:t>Saisir les enregistrement d’une table</a:t>
            </a:r>
            <a:endParaRPr lang="fr-FR" dirty="0"/>
          </a:p>
        </p:txBody>
      </p:sp>
      <p:sp>
        <p:nvSpPr>
          <p:cNvPr id="22531" name="Espace réservé du contenu 2"/>
          <p:cNvSpPr>
            <a:spLocks noGrp="1"/>
          </p:cNvSpPr>
          <p:nvPr>
            <p:ph idx="1"/>
          </p:nvPr>
        </p:nvSpPr>
        <p:spPr>
          <a:xfrm>
            <a:off x="457200" y="1143000"/>
            <a:ext cx="7467600" cy="2286000"/>
          </a:xfrm>
        </p:spPr>
        <p:txBody>
          <a:bodyPr/>
          <a:lstStyle/>
          <a:p>
            <a:pPr eaLnBrk="1" hangingPunct="1"/>
            <a:r>
              <a:rPr lang="fr-FR" sz="2000" dirty="0" smtClean="0"/>
              <a:t>Ouvrir la table FORNISSEURS en mode Feuille de données.</a:t>
            </a:r>
          </a:p>
          <a:p>
            <a:pPr eaLnBrk="1" hangingPunct="1"/>
            <a:r>
              <a:rPr lang="fr-FR" sz="2000" dirty="0" smtClean="0"/>
              <a:t>En double cliquant sur la table FORNISSEURS dans la fenêtre à gauche, qui indique toute les table,  la feuille de données suivante s’affiche.</a:t>
            </a:r>
          </a:p>
          <a:p>
            <a:pPr eaLnBrk="1" hangingPunct="1"/>
            <a:r>
              <a:rPr lang="fr-FR" sz="2000" dirty="0" smtClean="0"/>
              <a:t>Saisir quelques exemples de fournisseurs.</a:t>
            </a:r>
          </a:p>
          <a:p>
            <a:pPr lvl="1" eaLnBrk="1" hangingPunct="1"/>
            <a:endParaRPr lang="fr-FR" sz="2000" dirty="0" smtClean="0"/>
          </a:p>
        </p:txBody>
      </p:sp>
      <p:pic>
        <p:nvPicPr>
          <p:cNvPr id="22532" name="Picture 5"/>
          <p:cNvPicPr>
            <a:picLocks noChangeAspect="1" noChangeArrowheads="1"/>
          </p:cNvPicPr>
          <p:nvPr/>
        </p:nvPicPr>
        <p:blipFill>
          <a:blip r:embed="rId3" cstate="print"/>
          <a:srcRect/>
          <a:stretch>
            <a:fillRect/>
          </a:stretch>
        </p:blipFill>
        <p:spPr bwMode="auto">
          <a:xfrm>
            <a:off x="683568" y="3501008"/>
            <a:ext cx="7200799" cy="2071117"/>
          </a:xfrm>
          <a:prstGeom prst="rect">
            <a:avLst/>
          </a:prstGeom>
          <a:noFill/>
          <a:ln w="9525">
            <a:noFill/>
            <a:miter lim="800000"/>
            <a:headEnd/>
            <a:tailEnd/>
          </a:ln>
        </p:spPr>
      </p:pic>
      <p:sp>
        <p:nvSpPr>
          <p:cNvPr id="6" name="Espace réservé du contenu 2"/>
          <p:cNvSpPr txBox="1">
            <a:spLocks/>
          </p:cNvSpPr>
          <p:nvPr/>
        </p:nvSpPr>
        <p:spPr bwMode="auto">
          <a:xfrm>
            <a:off x="609600" y="5653088"/>
            <a:ext cx="7467600" cy="776287"/>
          </a:xfrm>
          <a:prstGeom prst="rect">
            <a:avLst/>
          </a:prstGeom>
          <a:noFill/>
          <a:ln w="9525">
            <a:noFill/>
            <a:miter lim="800000"/>
            <a:headEnd/>
            <a:tailEnd/>
          </a:ln>
        </p:spPr>
        <p:txBody>
          <a:bodyPr/>
          <a:lstStyle/>
          <a:p>
            <a:pPr marL="273050" indent="-273050">
              <a:spcBef>
                <a:spcPts val="600"/>
              </a:spcBef>
              <a:buClr>
                <a:schemeClr val="accent1"/>
              </a:buClr>
              <a:buSzPct val="70000"/>
              <a:buFont typeface="Wingdings" pitchFamily="2" charset="2"/>
              <a:buChar char=""/>
              <a:defRPr/>
            </a:pPr>
            <a:r>
              <a:rPr lang="fr-FR" sz="2000" dirty="0">
                <a:latin typeface="+mn-lt"/>
                <a:cs typeface="+mn-cs"/>
              </a:rPr>
              <a:t>Fermer la table Fournisseurs. Les données seront enregistrées automatiquement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582612"/>
          </a:xfrm>
        </p:spPr>
        <p:txBody>
          <a:bodyPr>
            <a:normAutofit fontScale="90000"/>
          </a:bodyPr>
          <a:lstStyle/>
          <a:p>
            <a:pPr>
              <a:defRPr/>
            </a:pPr>
            <a:r>
              <a:rPr lang="fr-FR" dirty="0" smtClean="0"/>
              <a:t>Création de la table PRODUITS</a:t>
            </a:r>
            <a:endParaRPr lang="fr-FR" dirty="0"/>
          </a:p>
        </p:txBody>
      </p:sp>
      <p:sp>
        <p:nvSpPr>
          <p:cNvPr id="23555" name="Espace réservé du contenu 2"/>
          <p:cNvSpPr>
            <a:spLocks noGrp="1"/>
          </p:cNvSpPr>
          <p:nvPr>
            <p:ph idx="1"/>
          </p:nvPr>
        </p:nvSpPr>
        <p:spPr>
          <a:xfrm>
            <a:off x="457200" y="857250"/>
            <a:ext cx="8043863" cy="3429000"/>
          </a:xfrm>
        </p:spPr>
        <p:txBody>
          <a:bodyPr/>
          <a:lstStyle/>
          <a:p>
            <a:r>
              <a:rPr lang="fr-FR" sz="2000" smtClean="0"/>
              <a:t>Dans le menu Créer, Cliquez sur le bouton « Création de table ».</a:t>
            </a:r>
          </a:p>
          <a:p>
            <a:r>
              <a:rPr lang="fr-FR" sz="2000" smtClean="0"/>
              <a:t>La table PRODUITS est définie par </a:t>
            </a:r>
          </a:p>
          <a:p>
            <a:pPr lvl="1"/>
            <a:r>
              <a:rPr lang="fr-FR" sz="2000" smtClean="0"/>
              <a:t>les champs qui représentent les propriétés d’une produit : REF_PRODUIT, DESIGNATION, PRIX_UNITAIRE,  QUANTITE_STOCKE et PHOTO</a:t>
            </a:r>
          </a:p>
          <a:p>
            <a:pPr lvl="1"/>
            <a:r>
              <a:rPr lang="fr-FR" sz="2000" smtClean="0"/>
              <a:t>En plus d’un champ qui met en relation le produit avec un fournisseur : CODE_FOURNISSEUR</a:t>
            </a:r>
          </a:p>
          <a:p>
            <a:pPr lvl="1"/>
            <a:r>
              <a:rPr lang="fr-FR" sz="2000" smtClean="0"/>
              <a:t>Le champ CODE_FOURNISSEUR s’appelle  une clé étrangère</a:t>
            </a:r>
          </a:p>
          <a:p>
            <a:endParaRPr lang="fr-FR" sz="2000" smtClean="0"/>
          </a:p>
        </p:txBody>
      </p:sp>
      <p:pic>
        <p:nvPicPr>
          <p:cNvPr id="23556" name="Picture 2"/>
          <p:cNvPicPr>
            <a:picLocks noChangeAspect="1" noChangeArrowheads="1"/>
          </p:cNvPicPr>
          <p:nvPr/>
        </p:nvPicPr>
        <p:blipFill>
          <a:blip r:embed="rId3" cstate="print"/>
          <a:srcRect/>
          <a:stretch>
            <a:fillRect/>
          </a:stretch>
        </p:blipFill>
        <p:spPr bwMode="auto">
          <a:xfrm>
            <a:off x="1043608" y="4005064"/>
            <a:ext cx="7200800" cy="23444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50"/>
            <a:ext cx="7467600" cy="928688"/>
          </a:xfrm>
        </p:spPr>
        <p:txBody>
          <a:bodyPr>
            <a:normAutofit fontScale="90000"/>
          </a:bodyPr>
          <a:lstStyle/>
          <a:p>
            <a:pPr>
              <a:defRPr/>
            </a:pPr>
            <a:r>
              <a:rPr lang="fr-FR" dirty="0" smtClean="0"/>
              <a:t>Saisir des exemples de produits</a:t>
            </a:r>
            <a:endParaRPr lang="fr-FR" dirty="0"/>
          </a:p>
        </p:txBody>
      </p:sp>
      <p:sp>
        <p:nvSpPr>
          <p:cNvPr id="24580" name="Espace réservé du contenu 4"/>
          <p:cNvSpPr>
            <a:spLocks noGrp="1"/>
          </p:cNvSpPr>
          <p:nvPr>
            <p:ph idx="1"/>
          </p:nvPr>
        </p:nvSpPr>
        <p:spPr>
          <a:xfrm>
            <a:off x="457200" y="1600200"/>
            <a:ext cx="7467600" cy="2328863"/>
          </a:xfrm>
        </p:spPr>
        <p:txBody>
          <a:bodyPr>
            <a:normAutofit/>
          </a:bodyPr>
          <a:lstStyle/>
          <a:p>
            <a:r>
              <a:rPr lang="fr-FR" sz="2000" smtClean="0"/>
              <a:t>Ouvrir la table PRODUITS en mode feuille de données.</a:t>
            </a:r>
          </a:p>
          <a:p>
            <a:r>
              <a:rPr lang="fr-FR" sz="2000" smtClean="0"/>
              <a:t>Saisir quelques produits</a:t>
            </a:r>
          </a:p>
          <a:p>
            <a:r>
              <a:rPr lang="fr-FR" sz="2000" smtClean="0"/>
              <a:t>Pour chaque produit, il faut saisir un code fournisseur qui existe déjà dans la table fournisseur.</a:t>
            </a:r>
          </a:p>
          <a:p>
            <a:r>
              <a:rPr lang="fr-FR" sz="2000" smtClean="0"/>
              <a:t>Pour le moment,  le SGBD peut accepter, pour un produit,  un code fournisseur même s’il ‘existe pas.</a:t>
            </a:r>
          </a:p>
          <a:p>
            <a:endParaRPr lang="fr-FR" sz="2000" smtClean="0"/>
          </a:p>
        </p:txBody>
      </p:sp>
      <p:pic>
        <p:nvPicPr>
          <p:cNvPr id="24579" name="Picture 2"/>
          <p:cNvPicPr>
            <a:picLocks noChangeAspect="1" noChangeArrowheads="1"/>
          </p:cNvPicPr>
          <p:nvPr/>
        </p:nvPicPr>
        <p:blipFill>
          <a:blip r:embed="rId3" cstate="print"/>
          <a:srcRect/>
          <a:stretch>
            <a:fillRect/>
          </a:stretch>
        </p:blipFill>
        <p:spPr bwMode="auto">
          <a:xfrm>
            <a:off x="357188" y="3933056"/>
            <a:ext cx="8001000"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980728"/>
            <a:ext cx="8229600" cy="561975"/>
          </a:xfrm>
        </p:spPr>
        <p:txBody>
          <a:bodyPr>
            <a:normAutofit fontScale="90000"/>
          </a:bodyPr>
          <a:lstStyle/>
          <a:p>
            <a:pPr algn="ctr" eaLnBrk="1" fontAlgn="auto" hangingPunct="1">
              <a:spcAft>
                <a:spcPts val="0"/>
              </a:spcAft>
              <a:defRPr/>
            </a:pPr>
            <a:r>
              <a:rPr lang="fr-FR" sz="4000" dirty="0" smtClean="0">
                <a:solidFill>
                  <a:schemeClr val="tx1"/>
                </a:solidFill>
              </a:rPr>
              <a:t>BASE DE DONNÉES</a:t>
            </a:r>
            <a:endParaRPr lang="fr-FR" sz="4000" dirty="0">
              <a:solidFill>
                <a:schemeClr val="tx1"/>
              </a:solidFill>
            </a:endParaRPr>
          </a:p>
        </p:txBody>
      </p:sp>
      <p:sp>
        <p:nvSpPr>
          <p:cNvPr id="9219" name="Rectangle 3"/>
          <p:cNvSpPr>
            <a:spLocks noGrp="1" noChangeArrowheads="1"/>
          </p:cNvSpPr>
          <p:nvPr>
            <p:ph idx="1"/>
          </p:nvPr>
        </p:nvSpPr>
        <p:spPr>
          <a:xfrm>
            <a:off x="395536" y="2204864"/>
            <a:ext cx="8229600" cy="3672408"/>
          </a:xfrm>
        </p:spPr>
        <p:txBody>
          <a:bodyPr/>
          <a:lstStyle/>
          <a:p>
            <a:pPr eaLnBrk="1" hangingPunct="1">
              <a:lnSpc>
                <a:spcPct val="80000"/>
              </a:lnSpc>
              <a:buNone/>
            </a:pPr>
            <a:endParaRPr lang="fr-FR" sz="3200" dirty="0" smtClean="0"/>
          </a:p>
          <a:p>
            <a:pPr lvl="1" eaLnBrk="1" hangingPunct="1">
              <a:lnSpc>
                <a:spcPct val="80000"/>
              </a:lnSpc>
            </a:pPr>
            <a:r>
              <a:rPr lang="fr-FR" sz="2800" dirty="0" smtClean="0"/>
              <a:t>Une base de données est un fichier qui permet de stocker des données structurées relatives à un sujet.</a:t>
            </a:r>
          </a:p>
          <a:p>
            <a:pPr lvl="1" eaLnBrk="1" hangingPunct="1">
              <a:lnSpc>
                <a:spcPct val="80000"/>
              </a:lnSpc>
            </a:pPr>
            <a:r>
              <a:rPr lang="fr-FR" sz="2800" dirty="0" smtClean="0"/>
              <a:t>Les données d’une base de données peuvent être organisées selon différents modèles (Relationnel, Hiérarchique, …)</a:t>
            </a:r>
          </a:p>
          <a:p>
            <a:pPr eaLnBrk="1" hangingPunct="1">
              <a:lnSpc>
                <a:spcPct val="80000"/>
              </a:lnSpc>
              <a:buNone/>
            </a:pPr>
            <a:endParaRPr lang="fr-FR" dirty="0" smtClean="0"/>
          </a:p>
          <a:p>
            <a:pPr lvl="1" eaLnBrk="1" hangingPunct="1">
              <a:lnSpc>
                <a:spcPct val="80000"/>
              </a:lnSpc>
            </a:pPr>
            <a:endParaRPr lang="fr-FR" sz="2800" dirty="0" smtClean="0"/>
          </a:p>
          <a:p>
            <a:pPr lvl="1" eaLnBrk="1" hangingPunct="1">
              <a:lnSpc>
                <a:spcPct val="80000"/>
              </a:lnSpc>
            </a:pPr>
            <a:endParaRPr lang="fr-FR" sz="2800" dirty="0" smtClean="0"/>
          </a:p>
          <a:p>
            <a:pPr eaLnBrk="1" hangingPunct="1">
              <a:lnSpc>
                <a:spcPct val="80000"/>
              </a:lnSpc>
            </a:pPr>
            <a:endParaRPr lang="fr-FR" sz="3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dirty="0" smtClean="0"/>
              <a:t>Utiliser une liste déroulante pour sélectionner le fournisseur d’un produit</a:t>
            </a:r>
            <a:endParaRPr lang="fr-FR" dirty="0"/>
          </a:p>
        </p:txBody>
      </p:sp>
      <p:sp>
        <p:nvSpPr>
          <p:cNvPr id="25603" name="Espace réservé du contenu 2"/>
          <p:cNvSpPr>
            <a:spLocks noGrp="1"/>
          </p:cNvSpPr>
          <p:nvPr>
            <p:ph idx="1"/>
          </p:nvPr>
        </p:nvSpPr>
        <p:spPr>
          <a:xfrm>
            <a:off x="457200" y="1600200"/>
            <a:ext cx="7467600" cy="2828925"/>
          </a:xfrm>
        </p:spPr>
        <p:txBody>
          <a:bodyPr/>
          <a:lstStyle/>
          <a:p>
            <a:r>
              <a:rPr lang="fr-FR" sz="2000" smtClean="0"/>
              <a:t>Pour faciliter la saisie d’un nouveau produit, il est plus intéressant de prévoir une liste déroulante qui permet de sélectionner un fournisseur, parmi ceux qui existent dans la table FOURNISSEURS , dans la colonne CODE_FOURNISSEUR de la table PRODUITS , au lieu de saisir un code fournisseur erroné.</a:t>
            </a:r>
          </a:p>
        </p:txBody>
      </p:sp>
      <p:pic>
        <p:nvPicPr>
          <p:cNvPr id="25604" name="Picture 2"/>
          <p:cNvPicPr>
            <a:picLocks noChangeAspect="1" noChangeArrowheads="1"/>
          </p:cNvPicPr>
          <p:nvPr/>
        </p:nvPicPr>
        <p:blipFill>
          <a:blip r:embed="rId3" cstate="print"/>
          <a:srcRect/>
          <a:stretch>
            <a:fillRect/>
          </a:stretch>
        </p:blipFill>
        <p:spPr bwMode="auto">
          <a:xfrm>
            <a:off x="467544" y="3645024"/>
            <a:ext cx="7920880" cy="25700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dirty="0" smtClean="0"/>
              <a:t>Utiliser une liste déroulante pour sélectionner le fournisseur d’un produit</a:t>
            </a:r>
            <a:endParaRPr lang="fr-FR" dirty="0"/>
          </a:p>
        </p:txBody>
      </p:sp>
      <p:sp>
        <p:nvSpPr>
          <p:cNvPr id="26627" name="Espace réservé du contenu 2"/>
          <p:cNvSpPr>
            <a:spLocks noGrp="1"/>
          </p:cNvSpPr>
          <p:nvPr>
            <p:ph idx="1"/>
          </p:nvPr>
        </p:nvSpPr>
        <p:spPr>
          <a:xfrm>
            <a:off x="457200" y="1600200"/>
            <a:ext cx="7467600" cy="2828925"/>
          </a:xfrm>
        </p:spPr>
        <p:txBody>
          <a:bodyPr/>
          <a:lstStyle/>
          <a:p>
            <a:r>
              <a:rPr lang="fr-FR" sz="2000" smtClean="0"/>
              <a:t>Pour créer cette liste déroulante, nous aurons besoin de changer la structure de la table PRODUITS.</a:t>
            </a:r>
          </a:p>
          <a:p>
            <a:pPr lvl="1"/>
            <a:r>
              <a:rPr lang="fr-FR" sz="1700" smtClean="0"/>
              <a:t>Cliquer avec le bouton droit de la souris sur la table PRODUITS </a:t>
            </a:r>
          </a:p>
          <a:p>
            <a:pPr lvl="1"/>
            <a:r>
              <a:rPr lang="fr-FR" sz="1700" smtClean="0"/>
              <a:t>Dans le menu contextuel, choisir « Mode création » pour ouvrir la table PRODUITS en mode Création</a:t>
            </a:r>
          </a:p>
        </p:txBody>
      </p:sp>
      <p:pic>
        <p:nvPicPr>
          <p:cNvPr id="26628" name="Picture 2"/>
          <p:cNvPicPr>
            <a:picLocks noChangeAspect="1" noChangeArrowheads="1"/>
          </p:cNvPicPr>
          <p:nvPr/>
        </p:nvPicPr>
        <p:blipFill>
          <a:blip r:embed="rId3" cstate="print"/>
          <a:srcRect/>
          <a:stretch>
            <a:fillRect/>
          </a:stretch>
        </p:blipFill>
        <p:spPr bwMode="auto">
          <a:xfrm>
            <a:off x="214313" y="3214688"/>
            <a:ext cx="4501703" cy="3643312"/>
          </a:xfrm>
          <a:prstGeom prst="rect">
            <a:avLst/>
          </a:prstGeom>
          <a:noFill/>
          <a:ln w="9525">
            <a:noFill/>
            <a:miter lim="800000"/>
            <a:headEnd/>
            <a:tailEnd/>
          </a:ln>
        </p:spPr>
      </p:pic>
      <p:pic>
        <p:nvPicPr>
          <p:cNvPr id="26629" name="Picture 4"/>
          <p:cNvPicPr>
            <a:picLocks noChangeAspect="1" noChangeArrowheads="1"/>
          </p:cNvPicPr>
          <p:nvPr/>
        </p:nvPicPr>
        <p:blipFill>
          <a:blip r:embed="rId4" cstate="print"/>
          <a:srcRect/>
          <a:stretch>
            <a:fillRect/>
          </a:stretch>
        </p:blipFill>
        <p:spPr bwMode="auto">
          <a:xfrm>
            <a:off x="4932040" y="3717032"/>
            <a:ext cx="3672408"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dirty="0" smtClean="0"/>
              <a:t>Utiliser une liste déroulante pour sélectionner le fournisseur d’un produit</a:t>
            </a:r>
            <a:endParaRPr lang="fr-FR" dirty="0"/>
          </a:p>
        </p:txBody>
      </p:sp>
      <p:sp>
        <p:nvSpPr>
          <p:cNvPr id="27651" name="Espace réservé du contenu 2"/>
          <p:cNvSpPr>
            <a:spLocks noGrp="1"/>
          </p:cNvSpPr>
          <p:nvPr>
            <p:ph idx="1"/>
          </p:nvPr>
        </p:nvSpPr>
        <p:spPr>
          <a:xfrm>
            <a:off x="457200" y="1357313"/>
            <a:ext cx="7467600" cy="1857375"/>
          </a:xfrm>
        </p:spPr>
        <p:txBody>
          <a:bodyPr>
            <a:normAutofit/>
          </a:bodyPr>
          <a:lstStyle/>
          <a:p>
            <a:r>
              <a:rPr lang="fr-FR" sz="1800" smtClean="0"/>
              <a:t>Dans le type de données du champ CODE_FOURNISSEUR, sélectionner « Assistant Liste de choix »</a:t>
            </a:r>
          </a:p>
          <a:p>
            <a:r>
              <a:rPr lang="fr-FR" sz="1800" smtClean="0"/>
              <a:t>La fenêtre Assistant Liste de choix doit  apparaitre.</a:t>
            </a:r>
          </a:p>
          <a:p>
            <a:r>
              <a:rPr lang="fr-FR" sz="1800" smtClean="0"/>
              <a:t>Garder l’option « Je veux que la liste de choix recherche les valeurs dans une table ou une requête » sélectionnée, puis cliquez sur le bouton suivant.</a:t>
            </a:r>
            <a:endParaRPr lang="fr-FR" sz="1600" smtClean="0"/>
          </a:p>
        </p:txBody>
      </p:sp>
      <p:pic>
        <p:nvPicPr>
          <p:cNvPr id="27652" name="Picture 2"/>
          <p:cNvPicPr>
            <a:picLocks noChangeAspect="1" noChangeArrowheads="1"/>
          </p:cNvPicPr>
          <p:nvPr/>
        </p:nvPicPr>
        <p:blipFill>
          <a:blip r:embed="rId3" cstate="print"/>
          <a:srcRect/>
          <a:stretch>
            <a:fillRect/>
          </a:stretch>
        </p:blipFill>
        <p:spPr bwMode="auto">
          <a:xfrm>
            <a:off x="323528" y="3305175"/>
            <a:ext cx="3514725" cy="3552825"/>
          </a:xfrm>
          <a:prstGeom prst="rect">
            <a:avLst/>
          </a:prstGeom>
          <a:noFill/>
          <a:ln w="9525">
            <a:noFill/>
            <a:miter lim="800000"/>
            <a:headEnd/>
            <a:tailEnd/>
          </a:ln>
        </p:spPr>
      </p:pic>
      <p:pic>
        <p:nvPicPr>
          <p:cNvPr id="27653" name="Picture 3"/>
          <p:cNvPicPr>
            <a:picLocks noChangeAspect="1" noChangeArrowheads="1"/>
          </p:cNvPicPr>
          <p:nvPr/>
        </p:nvPicPr>
        <p:blipFill>
          <a:blip r:embed="rId4" cstate="print"/>
          <a:srcRect/>
          <a:stretch>
            <a:fillRect/>
          </a:stretch>
        </p:blipFill>
        <p:spPr bwMode="auto">
          <a:xfrm>
            <a:off x="3995936" y="3302000"/>
            <a:ext cx="5148063" cy="355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dirty="0" smtClean="0"/>
              <a:t>Utiliser une liste déroulante pour sélectionner le fournisseur d’un produit</a:t>
            </a:r>
            <a:endParaRPr lang="fr-FR" dirty="0"/>
          </a:p>
        </p:txBody>
      </p:sp>
      <p:sp>
        <p:nvSpPr>
          <p:cNvPr id="28675" name="Espace réservé du contenu 2"/>
          <p:cNvSpPr>
            <a:spLocks noGrp="1"/>
          </p:cNvSpPr>
          <p:nvPr>
            <p:ph idx="1"/>
          </p:nvPr>
        </p:nvSpPr>
        <p:spPr>
          <a:xfrm>
            <a:off x="457200" y="1357313"/>
            <a:ext cx="8258175" cy="1857375"/>
          </a:xfrm>
        </p:spPr>
        <p:txBody>
          <a:bodyPr>
            <a:normAutofit fontScale="92500" lnSpcReduction="20000"/>
          </a:bodyPr>
          <a:lstStyle/>
          <a:p>
            <a:r>
              <a:rPr lang="fr-FR" sz="1800" smtClean="0"/>
              <a:t>Sélectionner la table FOURNISSEURS puis cliquer sur « Suivant »</a:t>
            </a:r>
          </a:p>
          <a:p>
            <a:r>
              <a:rPr lang="fr-FR" sz="1800" smtClean="0"/>
              <a:t>Dans la fenêtre suivante qui apparait, sélectionner les champs CODE et SOCIETE en cliquant sur le bouton « &gt; »</a:t>
            </a:r>
          </a:p>
          <a:p>
            <a:r>
              <a:rPr lang="fr-FR" sz="1800" smtClean="0"/>
              <a:t>En fait la liste déroulante contient les deux colonnes CODE et SOCIETE</a:t>
            </a:r>
          </a:p>
          <a:p>
            <a:r>
              <a:rPr lang="fr-FR" sz="1800" smtClean="0"/>
              <a:t>La valeur de CODE est celle qui nous intéresse, mais, nous afficherons à l’utilisateur la SOCIETE qui a plus de signification</a:t>
            </a:r>
          </a:p>
          <a:p>
            <a:r>
              <a:rPr lang="fr-FR" sz="1800" smtClean="0"/>
              <a:t>Cliquez sur « Suivant »</a:t>
            </a:r>
            <a:endParaRPr lang="fr-FR" sz="1600" smtClean="0"/>
          </a:p>
        </p:txBody>
      </p:sp>
      <p:pic>
        <p:nvPicPr>
          <p:cNvPr id="28676" name="Picture 2"/>
          <p:cNvPicPr>
            <a:picLocks noChangeAspect="1" noChangeArrowheads="1"/>
          </p:cNvPicPr>
          <p:nvPr/>
        </p:nvPicPr>
        <p:blipFill>
          <a:blip r:embed="rId3" cstate="print"/>
          <a:srcRect/>
          <a:stretch>
            <a:fillRect/>
          </a:stretch>
        </p:blipFill>
        <p:spPr bwMode="auto">
          <a:xfrm>
            <a:off x="120650" y="3643313"/>
            <a:ext cx="4165600" cy="3214687"/>
          </a:xfrm>
          <a:prstGeom prst="rect">
            <a:avLst/>
          </a:prstGeom>
          <a:noFill/>
          <a:ln w="9525">
            <a:noFill/>
            <a:miter lim="800000"/>
            <a:headEnd/>
            <a:tailEnd/>
          </a:ln>
        </p:spPr>
      </p:pic>
      <p:pic>
        <p:nvPicPr>
          <p:cNvPr id="28677" name="Picture 3"/>
          <p:cNvPicPr>
            <a:picLocks noChangeAspect="1" noChangeArrowheads="1"/>
          </p:cNvPicPr>
          <p:nvPr/>
        </p:nvPicPr>
        <p:blipFill>
          <a:blip r:embed="rId4" cstate="print"/>
          <a:srcRect/>
          <a:stretch>
            <a:fillRect/>
          </a:stretch>
        </p:blipFill>
        <p:spPr bwMode="auto">
          <a:xfrm>
            <a:off x="4478338" y="3643313"/>
            <a:ext cx="4665662" cy="321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7467600" cy="928688"/>
          </a:xfrm>
        </p:spPr>
        <p:txBody>
          <a:bodyPr>
            <a:normAutofit fontScale="90000"/>
          </a:bodyPr>
          <a:lstStyle/>
          <a:p>
            <a:pPr>
              <a:defRPr/>
            </a:pPr>
            <a:r>
              <a:rPr lang="fr-FR" dirty="0" smtClean="0"/>
              <a:t>Utiliser une liste déroulante pour sélectionner le fournisseur d’un produit</a:t>
            </a:r>
            <a:endParaRPr lang="fr-FR" dirty="0"/>
          </a:p>
        </p:txBody>
      </p:sp>
      <p:sp>
        <p:nvSpPr>
          <p:cNvPr id="29699" name="Espace réservé du contenu 2"/>
          <p:cNvSpPr>
            <a:spLocks noGrp="1"/>
          </p:cNvSpPr>
          <p:nvPr>
            <p:ph idx="1"/>
          </p:nvPr>
        </p:nvSpPr>
        <p:spPr>
          <a:xfrm>
            <a:off x="457200" y="857250"/>
            <a:ext cx="8258175" cy="2928938"/>
          </a:xfrm>
        </p:spPr>
        <p:txBody>
          <a:bodyPr>
            <a:normAutofit/>
          </a:bodyPr>
          <a:lstStyle/>
          <a:p>
            <a:r>
              <a:rPr lang="fr-FR" sz="1800" dirty="0" smtClean="0"/>
              <a:t>Au cas ou, nous voudrions trier la liste, nous devons spécifier le colonne de tri.</a:t>
            </a:r>
          </a:p>
          <a:p>
            <a:r>
              <a:rPr lang="fr-FR" sz="1800" dirty="0" smtClean="0"/>
              <a:t>Dans notre cas, nous n’aurons pas besoin de cette opération.</a:t>
            </a:r>
          </a:p>
          <a:p>
            <a:r>
              <a:rPr lang="fr-FR" sz="1800" dirty="0" smtClean="0"/>
              <a:t>Cliquez donc sur « Suivant ».</a:t>
            </a:r>
          </a:p>
          <a:p>
            <a:r>
              <a:rPr lang="fr-FR" sz="1800" dirty="0" smtClean="0"/>
              <a:t>Dans la fenêtre suivante, nous gardons la colonne clé cachée, ce qui signifie que la liste déroulante affichera uniquement la colonne SOCIETE</a:t>
            </a:r>
          </a:p>
          <a:p>
            <a:r>
              <a:rPr lang="fr-FR" sz="1800" dirty="0" smtClean="0"/>
              <a:t>Cliquez sur « Suivant ». Puis sur « Terminer » dans la fenêtre suivante.</a:t>
            </a:r>
          </a:p>
          <a:p>
            <a:r>
              <a:rPr lang="fr-FR" sz="1800" dirty="0" smtClean="0"/>
              <a:t>L’assistant vous demandera ensuite d’enregistrer la table avant que la relation soit créée. </a:t>
            </a:r>
          </a:p>
          <a:p>
            <a:endParaRPr lang="fr-FR" sz="1600" dirty="0" smtClean="0"/>
          </a:p>
        </p:txBody>
      </p:sp>
      <p:pic>
        <p:nvPicPr>
          <p:cNvPr id="29700" name="Picture 2"/>
          <p:cNvPicPr>
            <a:picLocks noChangeAspect="1" noChangeArrowheads="1"/>
          </p:cNvPicPr>
          <p:nvPr/>
        </p:nvPicPr>
        <p:blipFill>
          <a:blip r:embed="rId3" cstate="print"/>
          <a:srcRect/>
          <a:stretch>
            <a:fillRect/>
          </a:stretch>
        </p:blipFill>
        <p:spPr bwMode="auto">
          <a:xfrm>
            <a:off x="109538" y="3778250"/>
            <a:ext cx="4176712" cy="2936875"/>
          </a:xfrm>
          <a:prstGeom prst="rect">
            <a:avLst/>
          </a:prstGeom>
          <a:noFill/>
          <a:ln w="9525">
            <a:noFill/>
            <a:miter lim="800000"/>
            <a:headEnd/>
            <a:tailEnd/>
          </a:ln>
        </p:spPr>
      </p:pic>
      <p:pic>
        <p:nvPicPr>
          <p:cNvPr id="29701" name="Picture 3"/>
          <p:cNvPicPr>
            <a:picLocks noChangeAspect="1" noChangeArrowheads="1"/>
          </p:cNvPicPr>
          <p:nvPr/>
        </p:nvPicPr>
        <p:blipFill>
          <a:blip r:embed="rId4" cstate="print"/>
          <a:srcRect/>
          <a:stretch>
            <a:fillRect/>
          </a:stretch>
        </p:blipFill>
        <p:spPr bwMode="auto">
          <a:xfrm>
            <a:off x="4357688" y="3765550"/>
            <a:ext cx="4534792" cy="2976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dirty="0" smtClean="0"/>
              <a:t>Utiliser une liste déroulante pour sélectionner le fournisseur d’un produit</a:t>
            </a:r>
            <a:endParaRPr lang="fr-FR" dirty="0"/>
          </a:p>
        </p:txBody>
      </p:sp>
      <p:sp>
        <p:nvSpPr>
          <p:cNvPr id="30723" name="Espace réservé du contenu 2"/>
          <p:cNvSpPr>
            <a:spLocks noGrp="1"/>
          </p:cNvSpPr>
          <p:nvPr>
            <p:ph idx="1"/>
          </p:nvPr>
        </p:nvSpPr>
        <p:spPr>
          <a:xfrm>
            <a:off x="457200" y="1600200"/>
            <a:ext cx="7467600" cy="2043113"/>
          </a:xfrm>
        </p:spPr>
        <p:txBody>
          <a:bodyPr/>
          <a:lstStyle/>
          <a:p>
            <a:r>
              <a:rPr lang="fr-FR" sz="2000" smtClean="0"/>
              <a:t>Fermer la table en mode Création</a:t>
            </a:r>
          </a:p>
          <a:p>
            <a:r>
              <a:rPr lang="fr-FR" sz="2000" smtClean="0"/>
              <a:t>Ouvrir la table en mode feuille de données pour saisir un nouveau produit.</a:t>
            </a:r>
          </a:p>
          <a:p>
            <a:r>
              <a:rPr lang="fr-FR" sz="2000" smtClean="0"/>
              <a:t>Vous remarquerez l’aspect pratique de cette liste déroulante. </a:t>
            </a:r>
          </a:p>
        </p:txBody>
      </p:sp>
      <p:pic>
        <p:nvPicPr>
          <p:cNvPr id="30724" name="Picture 2"/>
          <p:cNvPicPr>
            <a:picLocks noChangeAspect="1" noChangeArrowheads="1"/>
          </p:cNvPicPr>
          <p:nvPr/>
        </p:nvPicPr>
        <p:blipFill>
          <a:blip r:embed="rId3" cstate="print"/>
          <a:srcRect/>
          <a:stretch>
            <a:fillRect/>
          </a:stretch>
        </p:blipFill>
        <p:spPr bwMode="auto">
          <a:xfrm>
            <a:off x="611560" y="3501008"/>
            <a:ext cx="7632848" cy="33569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50"/>
            <a:ext cx="7467600" cy="928688"/>
          </a:xfrm>
        </p:spPr>
        <p:txBody>
          <a:bodyPr>
            <a:normAutofit fontScale="90000"/>
          </a:bodyPr>
          <a:lstStyle/>
          <a:p>
            <a:pPr>
              <a:defRPr/>
            </a:pPr>
            <a:r>
              <a:rPr lang="fr-FR" dirty="0" smtClean="0"/>
              <a:t>Création de la relation entre produits et fournisseurs</a:t>
            </a:r>
            <a:endParaRPr lang="fr-FR" dirty="0"/>
          </a:p>
        </p:txBody>
      </p:sp>
      <p:sp>
        <p:nvSpPr>
          <p:cNvPr id="31747" name="Espace réservé du contenu 2"/>
          <p:cNvSpPr>
            <a:spLocks noGrp="1"/>
          </p:cNvSpPr>
          <p:nvPr>
            <p:ph idx="1"/>
          </p:nvPr>
        </p:nvSpPr>
        <p:spPr>
          <a:xfrm>
            <a:off x="457200" y="1285875"/>
            <a:ext cx="8043863" cy="1357313"/>
          </a:xfrm>
        </p:spPr>
        <p:txBody>
          <a:bodyPr>
            <a:normAutofit fontScale="70000" lnSpcReduction="20000"/>
          </a:bodyPr>
          <a:lstStyle/>
          <a:p>
            <a:r>
              <a:rPr lang="fr-FR" sz="2000" dirty="0" smtClean="0"/>
              <a:t>Choisir un code fournisseur qui représente un fournisseur qui existe déjà dans la table FOURNISSEURS</a:t>
            </a:r>
          </a:p>
          <a:p>
            <a:r>
              <a:rPr lang="fr-FR" sz="2000" dirty="0" smtClean="0"/>
              <a:t>Créer une relation entre la table produits et la table fournisseurs qui pourra garantir l’intégrité des données de notre base de données. </a:t>
            </a:r>
          </a:p>
          <a:p>
            <a:r>
              <a:rPr lang="fr-FR" sz="2000" dirty="0" smtClean="0"/>
              <a:t>Dans le menu Outils de base de données, cliquez sur le boutons Relations</a:t>
            </a:r>
          </a:p>
          <a:p>
            <a:r>
              <a:rPr lang="fr-FR" sz="2000" dirty="0" smtClean="0"/>
              <a:t>Relation, entre les deux tables,  déjà créée par l’assistant liste de choix.</a:t>
            </a:r>
          </a:p>
          <a:p>
            <a:endParaRPr lang="fr-FR" sz="2000" dirty="0" smtClean="0"/>
          </a:p>
        </p:txBody>
      </p:sp>
      <p:pic>
        <p:nvPicPr>
          <p:cNvPr id="31748" name="Picture 4"/>
          <p:cNvPicPr>
            <a:picLocks noChangeAspect="1" noChangeArrowheads="1"/>
          </p:cNvPicPr>
          <p:nvPr/>
        </p:nvPicPr>
        <p:blipFill>
          <a:blip r:embed="rId3" cstate="print"/>
          <a:srcRect/>
          <a:stretch>
            <a:fillRect/>
          </a:stretch>
        </p:blipFill>
        <p:spPr bwMode="auto">
          <a:xfrm>
            <a:off x="827584" y="4293097"/>
            <a:ext cx="7632847" cy="2350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50"/>
            <a:ext cx="7467600" cy="928688"/>
          </a:xfrm>
        </p:spPr>
        <p:txBody>
          <a:bodyPr>
            <a:normAutofit fontScale="90000"/>
          </a:bodyPr>
          <a:lstStyle/>
          <a:p>
            <a:pPr>
              <a:defRPr/>
            </a:pPr>
            <a:r>
              <a:rPr lang="fr-FR" dirty="0" smtClean="0"/>
              <a:t>Création de la relation entre produits et fournisseurs</a:t>
            </a:r>
            <a:endParaRPr lang="fr-FR" dirty="0"/>
          </a:p>
        </p:txBody>
      </p:sp>
      <p:sp>
        <p:nvSpPr>
          <p:cNvPr id="32771" name="Espace réservé du contenu 2"/>
          <p:cNvSpPr>
            <a:spLocks noGrp="1"/>
          </p:cNvSpPr>
          <p:nvPr>
            <p:ph idx="1"/>
          </p:nvPr>
        </p:nvSpPr>
        <p:spPr>
          <a:xfrm>
            <a:off x="71438" y="1285875"/>
            <a:ext cx="8043862" cy="1643063"/>
          </a:xfrm>
        </p:spPr>
        <p:txBody>
          <a:bodyPr>
            <a:normAutofit fontScale="62500" lnSpcReduction="20000"/>
          </a:bodyPr>
          <a:lstStyle/>
          <a:p>
            <a:r>
              <a:rPr lang="fr-FR" sz="2000" dirty="0" smtClean="0"/>
              <a:t>Supprimer d’abord la relation pour reprendre sa création à nouveau.</a:t>
            </a:r>
          </a:p>
          <a:p>
            <a:r>
              <a:rPr lang="fr-FR" sz="2000" dirty="0" smtClean="0"/>
              <a:t>Cliquer sur le trait qui montre la relation entre les deux tables; puis appuyez sur la touche « Supprimer » du clavier. Confirmer ensuite la suppression.</a:t>
            </a:r>
          </a:p>
          <a:p>
            <a:r>
              <a:rPr lang="fr-FR" sz="2000" dirty="0" smtClean="0"/>
              <a:t>Faire de même pour supprimer les tables de la fenêtre relation.</a:t>
            </a:r>
          </a:p>
          <a:p>
            <a:r>
              <a:rPr lang="fr-FR" sz="2000" dirty="0" smtClean="0"/>
              <a:t>Enregistrer les modifications.</a:t>
            </a:r>
          </a:p>
          <a:p>
            <a:r>
              <a:rPr lang="fr-FR" sz="2000" dirty="0" smtClean="0"/>
              <a:t>Fermer la fenêtre relation puis </a:t>
            </a:r>
            <a:r>
              <a:rPr lang="fr-FR" sz="2000" dirty="0" err="1" smtClean="0"/>
              <a:t>réouvrez</a:t>
            </a:r>
            <a:r>
              <a:rPr lang="fr-FR" sz="2000" dirty="0" smtClean="0"/>
              <a:t> la à nouveau.</a:t>
            </a:r>
          </a:p>
          <a:p>
            <a:r>
              <a:rPr lang="fr-FR" sz="2000" dirty="0" smtClean="0"/>
              <a:t>La fenêtre Relations est maintenant vide</a:t>
            </a:r>
          </a:p>
          <a:p>
            <a:r>
              <a:rPr lang="fr-FR" sz="2000" dirty="0" smtClean="0"/>
              <a:t>Cliquez sur le bouton « Afficher la table »</a:t>
            </a:r>
          </a:p>
        </p:txBody>
      </p:sp>
      <p:pic>
        <p:nvPicPr>
          <p:cNvPr id="32772" name="Picture 3"/>
          <p:cNvPicPr>
            <a:picLocks noChangeAspect="1" noChangeArrowheads="1"/>
          </p:cNvPicPr>
          <p:nvPr/>
        </p:nvPicPr>
        <p:blipFill>
          <a:blip r:embed="rId3" cstate="print"/>
          <a:srcRect/>
          <a:stretch>
            <a:fillRect/>
          </a:stretch>
        </p:blipFill>
        <p:spPr bwMode="auto">
          <a:xfrm>
            <a:off x="5220072" y="4271963"/>
            <a:ext cx="3600400" cy="2586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50"/>
            <a:ext cx="7467600" cy="928688"/>
          </a:xfrm>
        </p:spPr>
        <p:txBody>
          <a:bodyPr>
            <a:normAutofit fontScale="90000"/>
          </a:bodyPr>
          <a:lstStyle/>
          <a:p>
            <a:pPr>
              <a:defRPr/>
            </a:pPr>
            <a:r>
              <a:rPr lang="fr-FR" dirty="0" smtClean="0"/>
              <a:t>Création de la relation entre produits et fournisseurs</a:t>
            </a:r>
            <a:endParaRPr lang="fr-FR" dirty="0"/>
          </a:p>
        </p:txBody>
      </p:sp>
      <p:sp>
        <p:nvSpPr>
          <p:cNvPr id="33795" name="Espace réservé du contenu 2"/>
          <p:cNvSpPr>
            <a:spLocks noGrp="1"/>
          </p:cNvSpPr>
          <p:nvPr>
            <p:ph idx="1"/>
          </p:nvPr>
        </p:nvSpPr>
        <p:spPr>
          <a:xfrm>
            <a:off x="457200" y="1285875"/>
            <a:ext cx="8043863" cy="1357313"/>
          </a:xfrm>
        </p:spPr>
        <p:txBody>
          <a:bodyPr>
            <a:normAutofit lnSpcReduction="10000"/>
          </a:bodyPr>
          <a:lstStyle/>
          <a:p>
            <a:r>
              <a:rPr lang="fr-FR" sz="2000" smtClean="0"/>
              <a:t>Dans la fenêtre « Afficher la table », Sélectionner FOURNISSEURS, puis cliquer sur Ajouter</a:t>
            </a:r>
          </a:p>
          <a:p>
            <a:r>
              <a:rPr lang="fr-FR" sz="2000" smtClean="0"/>
              <a:t>Faire de même pour la table PRODUITS</a:t>
            </a:r>
          </a:p>
          <a:p>
            <a:r>
              <a:rPr lang="fr-FR" sz="2000" smtClean="0"/>
              <a:t>Ensuite cliquer sur le bouton fermer de cette fenêtre. </a:t>
            </a:r>
          </a:p>
          <a:p>
            <a:endParaRPr lang="fr-FR" sz="2000" smtClean="0"/>
          </a:p>
        </p:txBody>
      </p:sp>
      <p:pic>
        <p:nvPicPr>
          <p:cNvPr id="33796" name="Picture 2"/>
          <p:cNvPicPr>
            <a:picLocks noChangeAspect="1" noChangeArrowheads="1"/>
          </p:cNvPicPr>
          <p:nvPr/>
        </p:nvPicPr>
        <p:blipFill>
          <a:blip r:embed="rId3" cstate="print"/>
          <a:srcRect/>
          <a:stretch>
            <a:fillRect/>
          </a:stretch>
        </p:blipFill>
        <p:spPr bwMode="auto">
          <a:xfrm>
            <a:off x="785813" y="2996953"/>
            <a:ext cx="7602611" cy="32323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50"/>
            <a:ext cx="7467600" cy="928688"/>
          </a:xfrm>
        </p:spPr>
        <p:txBody>
          <a:bodyPr>
            <a:normAutofit fontScale="90000"/>
          </a:bodyPr>
          <a:lstStyle/>
          <a:p>
            <a:pPr>
              <a:defRPr/>
            </a:pPr>
            <a:r>
              <a:rPr lang="fr-FR" dirty="0" smtClean="0"/>
              <a:t>Création de la relation entre produits et fournisseurs</a:t>
            </a:r>
            <a:endParaRPr lang="fr-FR" dirty="0"/>
          </a:p>
        </p:txBody>
      </p:sp>
      <p:sp>
        <p:nvSpPr>
          <p:cNvPr id="34819" name="Espace réservé du contenu 2"/>
          <p:cNvSpPr>
            <a:spLocks noGrp="1"/>
          </p:cNvSpPr>
          <p:nvPr>
            <p:ph idx="1"/>
          </p:nvPr>
        </p:nvSpPr>
        <p:spPr>
          <a:xfrm>
            <a:off x="457200" y="1285875"/>
            <a:ext cx="8043863" cy="1357313"/>
          </a:xfrm>
        </p:spPr>
        <p:txBody>
          <a:bodyPr>
            <a:normAutofit fontScale="92500" lnSpcReduction="20000"/>
          </a:bodyPr>
          <a:lstStyle/>
          <a:p>
            <a:r>
              <a:rPr lang="fr-FR" sz="2000" dirty="0" smtClean="0"/>
              <a:t>Dans la fenêtre « Relations », faire glisser le champ CODE de la table FOURNISSEURS vers le champ CODE_FOURNISSEUR de la table PRODUITS</a:t>
            </a:r>
          </a:p>
          <a:p>
            <a:r>
              <a:rPr lang="fr-FR" sz="2000" dirty="0" smtClean="0"/>
              <a:t>Dans la fenêtre qui apparait, cocher Appliquer l’intégrité référentielle.  Puis cliquer sur le bouton Créer.</a:t>
            </a:r>
          </a:p>
          <a:p>
            <a:endParaRPr lang="fr-FR" sz="2000" dirty="0" smtClean="0"/>
          </a:p>
        </p:txBody>
      </p:sp>
      <p:pic>
        <p:nvPicPr>
          <p:cNvPr id="34820" name="Picture 3"/>
          <p:cNvPicPr>
            <a:picLocks noChangeAspect="1" noChangeArrowheads="1"/>
          </p:cNvPicPr>
          <p:nvPr/>
        </p:nvPicPr>
        <p:blipFill>
          <a:blip r:embed="rId3" cstate="print"/>
          <a:srcRect/>
          <a:stretch>
            <a:fillRect/>
          </a:stretch>
        </p:blipFill>
        <p:spPr bwMode="auto">
          <a:xfrm>
            <a:off x="611560" y="3000375"/>
            <a:ext cx="7848872" cy="360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836712"/>
            <a:ext cx="8229600" cy="561975"/>
          </a:xfrm>
        </p:spPr>
        <p:txBody>
          <a:bodyPr>
            <a:normAutofit fontScale="90000"/>
          </a:bodyPr>
          <a:lstStyle/>
          <a:p>
            <a:pPr algn="ctr" eaLnBrk="1" fontAlgn="auto" hangingPunct="1">
              <a:spcAft>
                <a:spcPts val="0"/>
              </a:spcAft>
              <a:defRPr/>
            </a:pPr>
            <a:r>
              <a:rPr lang="fr-FR" sz="4000" dirty="0" smtClean="0">
                <a:solidFill>
                  <a:schemeClr val="tx1"/>
                </a:solidFill>
              </a:rPr>
              <a:t>SGBD</a:t>
            </a:r>
            <a:endParaRPr lang="fr-FR" sz="4000" dirty="0">
              <a:solidFill>
                <a:schemeClr val="tx1"/>
              </a:solidFill>
            </a:endParaRPr>
          </a:p>
        </p:txBody>
      </p:sp>
      <p:sp>
        <p:nvSpPr>
          <p:cNvPr id="10243" name="Rectangle 3"/>
          <p:cNvSpPr>
            <a:spLocks noGrp="1" noChangeArrowheads="1"/>
          </p:cNvSpPr>
          <p:nvPr>
            <p:ph idx="1"/>
          </p:nvPr>
        </p:nvSpPr>
        <p:spPr>
          <a:xfrm>
            <a:off x="539552" y="1772816"/>
            <a:ext cx="8229600" cy="4752528"/>
          </a:xfrm>
        </p:spPr>
        <p:txBody>
          <a:bodyPr>
            <a:normAutofit lnSpcReduction="10000"/>
          </a:bodyPr>
          <a:lstStyle/>
          <a:p>
            <a:pPr eaLnBrk="1" hangingPunct="1">
              <a:lnSpc>
                <a:spcPct val="80000"/>
              </a:lnSpc>
              <a:buNone/>
            </a:pPr>
            <a:endParaRPr lang="fr-FR" dirty="0" smtClean="0"/>
          </a:p>
          <a:p>
            <a:pPr lvl="1" eaLnBrk="1" hangingPunct="1">
              <a:lnSpc>
                <a:spcPct val="80000"/>
              </a:lnSpc>
            </a:pPr>
            <a:r>
              <a:rPr lang="fr-FR" sz="2800" dirty="0" smtClean="0"/>
              <a:t>Un Système de Gestion de Base de Données est un programme qui permet de gérer les données d’une base de données.</a:t>
            </a:r>
          </a:p>
          <a:p>
            <a:pPr lvl="1" eaLnBrk="1" hangingPunct="1">
              <a:lnSpc>
                <a:spcPct val="80000"/>
              </a:lnSpc>
            </a:pPr>
            <a:r>
              <a:rPr lang="fr-FR" sz="2800" dirty="0" smtClean="0"/>
              <a:t>Gérer une base de données inclut les opérations suivantes :</a:t>
            </a:r>
          </a:p>
          <a:p>
            <a:pPr lvl="1" eaLnBrk="1" hangingPunct="1">
              <a:lnSpc>
                <a:spcPct val="80000"/>
              </a:lnSpc>
              <a:buNone/>
            </a:pPr>
            <a:endParaRPr lang="fr-FR" sz="2800" dirty="0" smtClean="0"/>
          </a:p>
          <a:p>
            <a:pPr lvl="2" eaLnBrk="1" hangingPunct="1">
              <a:lnSpc>
                <a:spcPct val="80000"/>
              </a:lnSpc>
            </a:pPr>
            <a:r>
              <a:rPr lang="fr-FR" sz="2800" dirty="0" smtClean="0"/>
              <a:t>Insérer de nouvelles données</a:t>
            </a:r>
          </a:p>
          <a:p>
            <a:pPr lvl="2" eaLnBrk="1" hangingPunct="1">
              <a:lnSpc>
                <a:spcPct val="80000"/>
              </a:lnSpc>
            </a:pPr>
            <a:r>
              <a:rPr lang="fr-FR" sz="2800" dirty="0" smtClean="0"/>
              <a:t>Mettre à jour (Modifier) les données</a:t>
            </a:r>
          </a:p>
          <a:p>
            <a:pPr lvl="2" eaLnBrk="1" hangingPunct="1">
              <a:lnSpc>
                <a:spcPct val="80000"/>
              </a:lnSpc>
            </a:pPr>
            <a:r>
              <a:rPr lang="fr-FR" sz="2800" dirty="0" smtClean="0"/>
              <a:t>Chercher les données</a:t>
            </a:r>
          </a:p>
          <a:p>
            <a:pPr lvl="2" eaLnBrk="1" hangingPunct="1">
              <a:lnSpc>
                <a:spcPct val="80000"/>
              </a:lnSpc>
            </a:pPr>
            <a:r>
              <a:rPr lang="fr-FR" sz="2800" dirty="0" smtClean="0"/>
              <a:t>Supprimer les données</a:t>
            </a:r>
          </a:p>
          <a:p>
            <a:pPr lvl="2" eaLnBrk="1" hangingPunct="1">
              <a:lnSpc>
                <a:spcPct val="80000"/>
              </a:lnSpc>
            </a:pPr>
            <a:r>
              <a:rPr lang="fr-FR" sz="2800" dirty="0" smtClean="0"/>
              <a:t>Sécuriser les données</a:t>
            </a:r>
          </a:p>
          <a:p>
            <a:pPr eaLnBrk="1" hangingPunct="1">
              <a:lnSpc>
                <a:spcPct val="80000"/>
              </a:lnSpc>
            </a:pPr>
            <a:endParaRPr lang="fr-FR" sz="40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50"/>
            <a:ext cx="7467600" cy="928688"/>
          </a:xfrm>
        </p:spPr>
        <p:txBody>
          <a:bodyPr>
            <a:normAutofit fontScale="90000"/>
          </a:bodyPr>
          <a:lstStyle/>
          <a:p>
            <a:pPr>
              <a:defRPr/>
            </a:pPr>
            <a:r>
              <a:rPr lang="fr-FR" dirty="0" smtClean="0"/>
              <a:t>Création de la relation entre produits et fournisseurs</a:t>
            </a:r>
            <a:endParaRPr lang="fr-FR" dirty="0"/>
          </a:p>
        </p:txBody>
      </p:sp>
      <p:sp>
        <p:nvSpPr>
          <p:cNvPr id="35843" name="Espace réservé du contenu 2"/>
          <p:cNvSpPr>
            <a:spLocks noGrp="1"/>
          </p:cNvSpPr>
          <p:nvPr>
            <p:ph idx="1"/>
          </p:nvPr>
        </p:nvSpPr>
        <p:spPr>
          <a:xfrm>
            <a:off x="457200" y="1214438"/>
            <a:ext cx="8043863" cy="2571750"/>
          </a:xfrm>
        </p:spPr>
        <p:txBody>
          <a:bodyPr>
            <a:normAutofit lnSpcReduction="10000"/>
          </a:bodyPr>
          <a:lstStyle/>
          <a:p>
            <a:r>
              <a:rPr lang="fr-FR" sz="2000" smtClean="0"/>
              <a:t>La relation entre FOURNISSEURS et PRODUITS vient d’être créée.</a:t>
            </a:r>
          </a:p>
          <a:p>
            <a:r>
              <a:rPr lang="fr-FR" sz="2000" smtClean="0"/>
              <a:t>Le fait d’appliquer l’intégrité référentielle signifie que :</a:t>
            </a:r>
          </a:p>
          <a:p>
            <a:pPr lvl="1"/>
            <a:r>
              <a:rPr lang="fr-FR" sz="1700" smtClean="0"/>
              <a:t>On ne peut pas ajouter un produit appartenant à un fournisseur qui n’existe pas.</a:t>
            </a:r>
          </a:p>
          <a:p>
            <a:pPr lvl="1"/>
            <a:r>
              <a:rPr lang="fr-FR" sz="1700" smtClean="0"/>
              <a:t>On ne peut pas supprimer un fournisseurs qui possède des produits.</a:t>
            </a:r>
          </a:p>
          <a:p>
            <a:pPr lvl="1"/>
            <a:r>
              <a:rPr lang="fr-FR" sz="1700" smtClean="0"/>
              <a:t>On ne peut pas modifier le code d’un fournisseur qui est référencé par des produits.</a:t>
            </a:r>
          </a:p>
          <a:p>
            <a:r>
              <a:rPr lang="fr-FR" sz="2000" smtClean="0"/>
              <a:t>Enregistrer les relations , puis fermer la fenêtre Relations.</a:t>
            </a:r>
          </a:p>
          <a:p>
            <a:endParaRPr lang="fr-FR" sz="2000" smtClean="0"/>
          </a:p>
        </p:txBody>
      </p:sp>
      <p:pic>
        <p:nvPicPr>
          <p:cNvPr id="35844" name="Picture 2"/>
          <p:cNvPicPr>
            <a:picLocks noChangeAspect="1" noChangeArrowheads="1"/>
          </p:cNvPicPr>
          <p:nvPr/>
        </p:nvPicPr>
        <p:blipFill>
          <a:blip r:embed="rId3" cstate="print"/>
          <a:srcRect/>
          <a:stretch>
            <a:fillRect/>
          </a:stretch>
        </p:blipFill>
        <p:spPr bwMode="auto">
          <a:xfrm>
            <a:off x="1785938" y="4221089"/>
            <a:ext cx="5666382" cy="238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7467600" cy="1143000"/>
          </a:xfrm>
        </p:spPr>
        <p:txBody>
          <a:bodyPr>
            <a:normAutofit fontScale="90000"/>
          </a:bodyPr>
          <a:lstStyle/>
          <a:p>
            <a:pPr>
              <a:defRPr/>
            </a:pPr>
            <a:r>
              <a:rPr lang="fr-FR" dirty="0" smtClean="0"/>
              <a:t>Création de la relation entre produits et fournisseurs</a:t>
            </a:r>
            <a:endParaRPr lang="fr-FR" dirty="0"/>
          </a:p>
        </p:txBody>
      </p:sp>
      <p:sp>
        <p:nvSpPr>
          <p:cNvPr id="36867" name="Espace réservé du contenu 2"/>
          <p:cNvSpPr>
            <a:spLocks noGrp="1"/>
          </p:cNvSpPr>
          <p:nvPr>
            <p:ph idx="1"/>
          </p:nvPr>
        </p:nvSpPr>
        <p:spPr>
          <a:xfrm>
            <a:off x="457200" y="1214438"/>
            <a:ext cx="7467600" cy="2971800"/>
          </a:xfrm>
        </p:spPr>
        <p:txBody>
          <a:bodyPr/>
          <a:lstStyle/>
          <a:p>
            <a:r>
              <a:rPr lang="fr-FR" sz="2000" dirty="0" smtClean="0"/>
              <a:t>Vous pouvez tenter de saisir un nouveau produit avec un code fournisseur qui n’existe pas, et vous  remarquerez que cette opération est interdite grâce aux règles d’intégrité référentielle de la relation. </a:t>
            </a:r>
          </a:p>
          <a:p>
            <a:r>
              <a:rPr lang="fr-FR" sz="2000" dirty="0" smtClean="0"/>
              <a:t>Vous pouvez également tenter de supprimer un fournisseur qui possède des produits, et vous constaterez que cette opération est impossible grâce aux règles d’intégrité référentielles </a:t>
            </a:r>
          </a:p>
          <a:p>
            <a:endParaRPr lang="fr-FR" sz="2000" dirty="0" smtClean="0"/>
          </a:p>
        </p:txBody>
      </p:sp>
      <p:pic>
        <p:nvPicPr>
          <p:cNvPr id="36868" name="Picture 2"/>
          <p:cNvPicPr>
            <a:picLocks noChangeAspect="1" noChangeArrowheads="1"/>
          </p:cNvPicPr>
          <p:nvPr/>
        </p:nvPicPr>
        <p:blipFill>
          <a:blip r:embed="rId3" cstate="print"/>
          <a:srcRect/>
          <a:stretch>
            <a:fillRect/>
          </a:stretch>
        </p:blipFill>
        <p:spPr bwMode="auto">
          <a:xfrm>
            <a:off x="857250" y="3789040"/>
            <a:ext cx="7891214" cy="29213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25487"/>
          </a:xfrm>
        </p:spPr>
        <p:txBody>
          <a:bodyPr>
            <a:normAutofit fontScale="90000"/>
          </a:bodyPr>
          <a:lstStyle/>
          <a:p>
            <a:pPr>
              <a:defRPr/>
            </a:pPr>
            <a:r>
              <a:rPr lang="fr-FR" dirty="0" smtClean="0"/>
              <a:t>Création d’un formulaire</a:t>
            </a:r>
            <a:endParaRPr lang="fr-FR" dirty="0"/>
          </a:p>
        </p:txBody>
      </p:sp>
      <p:sp>
        <p:nvSpPr>
          <p:cNvPr id="37891" name="Espace réservé du contenu 2"/>
          <p:cNvSpPr>
            <a:spLocks noGrp="1"/>
          </p:cNvSpPr>
          <p:nvPr>
            <p:ph idx="1"/>
          </p:nvPr>
        </p:nvSpPr>
        <p:spPr>
          <a:xfrm>
            <a:off x="457200" y="1214438"/>
            <a:ext cx="7467600" cy="4143375"/>
          </a:xfrm>
        </p:spPr>
        <p:txBody>
          <a:bodyPr/>
          <a:lstStyle/>
          <a:p>
            <a:pPr>
              <a:buNone/>
            </a:pPr>
            <a:endParaRPr lang="fr-FR" dirty="0" smtClean="0"/>
          </a:p>
          <a:p>
            <a:r>
              <a:rPr lang="fr-FR" dirty="0" smtClean="0"/>
              <a:t>Un formulaire est une interface graphique qui permet de saisir, de consulter, de modifier et de supprimer les données des enregistrements d’une table.</a:t>
            </a:r>
          </a:p>
          <a:p>
            <a:pPr>
              <a:buNone/>
            </a:pPr>
            <a:endParaRPr lang="fr-FR" dirty="0" smtClean="0"/>
          </a:p>
          <a:p>
            <a:pPr>
              <a:buFont typeface="Wingdings" pitchFamily="2" charset="2"/>
              <a:buNone/>
            </a:pPr>
            <a:endParaRPr lang="fr-FR"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25487"/>
          </a:xfrm>
        </p:spPr>
        <p:txBody>
          <a:bodyPr>
            <a:normAutofit fontScale="90000"/>
          </a:bodyPr>
          <a:lstStyle/>
          <a:p>
            <a:pPr>
              <a:defRPr/>
            </a:pPr>
            <a:r>
              <a:rPr lang="fr-FR" dirty="0" smtClean="0"/>
              <a:t>Création d’un formulaire</a:t>
            </a:r>
            <a:endParaRPr lang="fr-FR" dirty="0"/>
          </a:p>
        </p:txBody>
      </p:sp>
      <p:sp>
        <p:nvSpPr>
          <p:cNvPr id="38915" name="Espace réservé du contenu 2"/>
          <p:cNvSpPr>
            <a:spLocks noGrp="1"/>
          </p:cNvSpPr>
          <p:nvPr>
            <p:ph idx="1"/>
          </p:nvPr>
        </p:nvSpPr>
        <p:spPr>
          <a:xfrm>
            <a:off x="457200" y="1214438"/>
            <a:ext cx="7467600" cy="1571625"/>
          </a:xfrm>
        </p:spPr>
        <p:txBody>
          <a:bodyPr>
            <a:normAutofit fontScale="92500" lnSpcReduction="10000"/>
          </a:bodyPr>
          <a:lstStyle/>
          <a:p>
            <a:r>
              <a:rPr lang="fr-FR" dirty="0" smtClean="0"/>
              <a:t>Cliquez sur le menu Créer</a:t>
            </a:r>
          </a:p>
          <a:p>
            <a:r>
              <a:rPr lang="fr-FR" dirty="0" smtClean="0"/>
              <a:t>Cliquez sur le bouton « Plus de formulaire »</a:t>
            </a:r>
          </a:p>
          <a:p>
            <a:r>
              <a:rPr lang="fr-FR" dirty="0" smtClean="0"/>
              <a:t>Choisir, dans le menu déroulant, « Assistant Formulaire » </a:t>
            </a:r>
          </a:p>
          <a:p>
            <a:endParaRPr lang="fr-FR" dirty="0" smtClean="0"/>
          </a:p>
        </p:txBody>
      </p:sp>
      <p:pic>
        <p:nvPicPr>
          <p:cNvPr id="38916" name="Picture 2"/>
          <p:cNvPicPr>
            <a:picLocks noChangeAspect="1" noChangeArrowheads="1"/>
          </p:cNvPicPr>
          <p:nvPr/>
        </p:nvPicPr>
        <p:blipFill>
          <a:blip r:embed="rId3" cstate="print"/>
          <a:srcRect/>
          <a:stretch>
            <a:fillRect/>
          </a:stretch>
        </p:blipFill>
        <p:spPr bwMode="auto">
          <a:xfrm>
            <a:off x="755576" y="2924945"/>
            <a:ext cx="7488832"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25487"/>
          </a:xfrm>
        </p:spPr>
        <p:txBody>
          <a:bodyPr>
            <a:normAutofit fontScale="90000"/>
          </a:bodyPr>
          <a:lstStyle/>
          <a:p>
            <a:pPr>
              <a:defRPr/>
            </a:pPr>
            <a:r>
              <a:rPr lang="fr-FR" dirty="0" smtClean="0"/>
              <a:t>Création d’un formulaire</a:t>
            </a:r>
            <a:endParaRPr lang="fr-FR" dirty="0"/>
          </a:p>
        </p:txBody>
      </p:sp>
      <p:sp>
        <p:nvSpPr>
          <p:cNvPr id="39939" name="Espace réservé du contenu 2"/>
          <p:cNvSpPr>
            <a:spLocks noGrp="1"/>
          </p:cNvSpPr>
          <p:nvPr>
            <p:ph idx="1"/>
          </p:nvPr>
        </p:nvSpPr>
        <p:spPr>
          <a:xfrm>
            <a:off x="457200" y="1214438"/>
            <a:ext cx="7467600" cy="1571625"/>
          </a:xfrm>
        </p:spPr>
        <p:txBody>
          <a:bodyPr>
            <a:normAutofit fontScale="92500" lnSpcReduction="10000"/>
          </a:bodyPr>
          <a:lstStyle/>
          <a:p>
            <a:pPr lvl="1">
              <a:buFont typeface="Wingdings" pitchFamily="2" charset="2"/>
              <a:buChar char="§"/>
            </a:pPr>
            <a:r>
              <a:rPr lang="fr-FR" sz="2000" dirty="0" smtClean="0"/>
              <a:t> Sélectionner la table « PRODUITS » dans la liste déroulante des tables.</a:t>
            </a:r>
          </a:p>
          <a:p>
            <a:pPr lvl="1">
              <a:buFont typeface="Wingdings" pitchFamily="2" charset="2"/>
              <a:buChar char="§"/>
            </a:pPr>
            <a:r>
              <a:rPr lang="fr-FR" sz="2000" dirty="0" smtClean="0"/>
              <a:t>Sélectionner, ensuite, tous les champs de la table PRODUITS  en cliquant sur le bouton « &gt;&gt; »</a:t>
            </a:r>
          </a:p>
          <a:p>
            <a:pPr lvl="1">
              <a:buFont typeface="Wingdings" pitchFamily="2" charset="2"/>
              <a:buChar char="§"/>
            </a:pPr>
            <a:r>
              <a:rPr lang="fr-FR" sz="2000" dirty="0" smtClean="0"/>
              <a:t>Cliquez sur « Suivant ».</a:t>
            </a:r>
          </a:p>
          <a:p>
            <a:endParaRPr lang="fr-FR" sz="2000" dirty="0" smtClean="0"/>
          </a:p>
        </p:txBody>
      </p:sp>
      <p:pic>
        <p:nvPicPr>
          <p:cNvPr id="39940" name="Picture 4"/>
          <p:cNvPicPr>
            <a:picLocks noChangeAspect="1" noChangeArrowheads="1"/>
          </p:cNvPicPr>
          <p:nvPr/>
        </p:nvPicPr>
        <p:blipFill>
          <a:blip r:embed="rId3" cstate="print"/>
          <a:srcRect/>
          <a:stretch>
            <a:fillRect/>
          </a:stretch>
        </p:blipFill>
        <p:spPr bwMode="auto">
          <a:xfrm>
            <a:off x="827584" y="2924945"/>
            <a:ext cx="7488831" cy="39140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25487"/>
          </a:xfrm>
        </p:spPr>
        <p:txBody>
          <a:bodyPr>
            <a:normAutofit fontScale="90000"/>
          </a:bodyPr>
          <a:lstStyle/>
          <a:p>
            <a:pPr>
              <a:defRPr/>
            </a:pPr>
            <a:r>
              <a:rPr lang="fr-FR" dirty="0" smtClean="0"/>
              <a:t>Création d’un formulaire</a:t>
            </a:r>
            <a:endParaRPr lang="fr-FR" dirty="0"/>
          </a:p>
        </p:txBody>
      </p:sp>
      <p:sp>
        <p:nvSpPr>
          <p:cNvPr id="40963" name="Espace réservé du contenu 2"/>
          <p:cNvSpPr>
            <a:spLocks noGrp="1"/>
          </p:cNvSpPr>
          <p:nvPr>
            <p:ph idx="1"/>
          </p:nvPr>
        </p:nvSpPr>
        <p:spPr>
          <a:xfrm>
            <a:off x="457200" y="1214438"/>
            <a:ext cx="7467600" cy="2214562"/>
          </a:xfrm>
        </p:spPr>
        <p:txBody>
          <a:bodyPr/>
          <a:lstStyle/>
          <a:p>
            <a:r>
              <a:rPr lang="fr-FR" sz="2000" smtClean="0"/>
              <a:t>Dans la fenêtre suivante, garder l’option « colonne simple » sélectionnée puis cliquez sur « Suivant »</a:t>
            </a:r>
          </a:p>
          <a:p>
            <a:r>
              <a:rPr lang="fr-FR" sz="2000" smtClean="0"/>
              <a:t>Dans la fenêtre suivante, sélectionner le style de design du formulaire qui vous convient.</a:t>
            </a:r>
          </a:p>
          <a:p>
            <a:r>
              <a:rPr lang="fr-FR" sz="2000" smtClean="0"/>
              <a:t>Cliquez ensuite sur « Suivant ».</a:t>
            </a:r>
          </a:p>
          <a:p>
            <a:endParaRPr lang="fr-FR" sz="2000" smtClean="0"/>
          </a:p>
          <a:p>
            <a:endParaRPr lang="fr-FR" sz="2000" smtClean="0"/>
          </a:p>
        </p:txBody>
      </p:sp>
      <p:pic>
        <p:nvPicPr>
          <p:cNvPr id="40964" name="Picture 2"/>
          <p:cNvPicPr>
            <a:picLocks noChangeAspect="1" noChangeArrowheads="1"/>
          </p:cNvPicPr>
          <p:nvPr/>
        </p:nvPicPr>
        <p:blipFill>
          <a:blip r:embed="rId3" cstate="print"/>
          <a:srcRect/>
          <a:stretch>
            <a:fillRect/>
          </a:stretch>
        </p:blipFill>
        <p:spPr bwMode="auto">
          <a:xfrm>
            <a:off x="285750" y="2996952"/>
            <a:ext cx="4170363" cy="3861048"/>
          </a:xfrm>
          <a:prstGeom prst="rect">
            <a:avLst/>
          </a:prstGeom>
          <a:noFill/>
          <a:ln w="9525">
            <a:noFill/>
            <a:miter lim="800000"/>
            <a:headEnd/>
            <a:tailEnd/>
          </a:ln>
        </p:spPr>
      </p:pic>
      <p:pic>
        <p:nvPicPr>
          <p:cNvPr id="40965" name="Picture 3"/>
          <p:cNvPicPr>
            <a:picLocks noChangeAspect="1" noChangeArrowheads="1"/>
          </p:cNvPicPr>
          <p:nvPr/>
        </p:nvPicPr>
        <p:blipFill>
          <a:blip r:embed="rId4" cstate="print"/>
          <a:srcRect/>
          <a:stretch>
            <a:fillRect/>
          </a:stretch>
        </p:blipFill>
        <p:spPr bwMode="auto">
          <a:xfrm>
            <a:off x="4572000" y="2996952"/>
            <a:ext cx="4572000" cy="3861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7467600" cy="725488"/>
          </a:xfrm>
        </p:spPr>
        <p:txBody>
          <a:bodyPr>
            <a:normAutofit fontScale="90000"/>
          </a:bodyPr>
          <a:lstStyle/>
          <a:p>
            <a:pPr>
              <a:defRPr/>
            </a:pPr>
            <a:r>
              <a:rPr lang="fr-FR" dirty="0" smtClean="0"/>
              <a:t>Création d’un formulaire</a:t>
            </a:r>
            <a:endParaRPr lang="fr-FR" dirty="0"/>
          </a:p>
        </p:txBody>
      </p:sp>
      <p:sp>
        <p:nvSpPr>
          <p:cNvPr id="41987" name="Espace réservé du contenu 2"/>
          <p:cNvSpPr>
            <a:spLocks noGrp="1"/>
          </p:cNvSpPr>
          <p:nvPr>
            <p:ph idx="1"/>
          </p:nvPr>
        </p:nvSpPr>
        <p:spPr>
          <a:xfrm>
            <a:off x="457200" y="857250"/>
            <a:ext cx="7467600" cy="2214563"/>
          </a:xfrm>
        </p:spPr>
        <p:txBody>
          <a:bodyPr/>
          <a:lstStyle/>
          <a:p>
            <a:r>
              <a:rPr lang="fr-FR" sz="2000" dirty="0" smtClean="0"/>
              <a:t>Dans la fenêtre suivante, garder le nom du formulaire « PRODUITS » et l’option « Ouvrir le formulaire » sélectionnée</a:t>
            </a:r>
          </a:p>
          <a:p>
            <a:r>
              <a:rPr lang="fr-FR" sz="2000" dirty="0" smtClean="0"/>
              <a:t>Cliquez ensuite sur « Terminer »</a:t>
            </a:r>
          </a:p>
          <a:p>
            <a:pPr>
              <a:buNone/>
            </a:pPr>
            <a:endParaRPr lang="fr-FR" sz="2000" dirty="0" smtClean="0"/>
          </a:p>
          <a:p>
            <a:endParaRPr lang="fr-FR" sz="2000" dirty="0" smtClean="0"/>
          </a:p>
        </p:txBody>
      </p:sp>
      <p:pic>
        <p:nvPicPr>
          <p:cNvPr id="41988" name="Picture 2"/>
          <p:cNvPicPr>
            <a:picLocks noChangeAspect="1" noChangeArrowheads="1"/>
          </p:cNvPicPr>
          <p:nvPr/>
        </p:nvPicPr>
        <p:blipFill>
          <a:blip r:embed="rId3" cstate="print"/>
          <a:srcRect/>
          <a:stretch>
            <a:fillRect/>
          </a:stretch>
        </p:blipFill>
        <p:spPr bwMode="auto">
          <a:xfrm>
            <a:off x="0" y="2564904"/>
            <a:ext cx="4572000" cy="4126409"/>
          </a:xfrm>
          <a:prstGeom prst="rect">
            <a:avLst/>
          </a:prstGeom>
          <a:noFill/>
          <a:ln w="9525">
            <a:noFill/>
            <a:miter lim="800000"/>
            <a:headEnd/>
            <a:tailEnd/>
          </a:ln>
        </p:spPr>
      </p:pic>
      <p:pic>
        <p:nvPicPr>
          <p:cNvPr id="41989" name="Picture 4"/>
          <p:cNvPicPr>
            <a:picLocks noChangeAspect="1" noChangeArrowheads="1"/>
          </p:cNvPicPr>
          <p:nvPr/>
        </p:nvPicPr>
        <p:blipFill>
          <a:blip r:embed="rId4" cstate="print"/>
          <a:srcRect/>
          <a:stretch>
            <a:fillRect/>
          </a:stretch>
        </p:blipFill>
        <p:spPr bwMode="auto">
          <a:xfrm>
            <a:off x="4778375" y="2348880"/>
            <a:ext cx="4151313" cy="44376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7467600" cy="725488"/>
          </a:xfrm>
        </p:spPr>
        <p:txBody>
          <a:bodyPr>
            <a:normAutofit fontScale="90000"/>
          </a:bodyPr>
          <a:lstStyle/>
          <a:p>
            <a:pPr>
              <a:defRPr/>
            </a:pPr>
            <a:r>
              <a:rPr lang="fr-FR" dirty="0" smtClean="0"/>
              <a:t>Création d’un formulaire</a:t>
            </a:r>
            <a:endParaRPr lang="fr-FR" dirty="0"/>
          </a:p>
        </p:txBody>
      </p:sp>
      <p:sp>
        <p:nvSpPr>
          <p:cNvPr id="43011" name="Espace réservé du contenu 2"/>
          <p:cNvSpPr>
            <a:spLocks noGrp="1"/>
          </p:cNvSpPr>
          <p:nvPr>
            <p:ph idx="1"/>
          </p:nvPr>
        </p:nvSpPr>
        <p:spPr>
          <a:xfrm>
            <a:off x="457200" y="857250"/>
            <a:ext cx="7467600" cy="714375"/>
          </a:xfrm>
        </p:spPr>
        <p:txBody>
          <a:bodyPr/>
          <a:lstStyle/>
          <a:p>
            <a:r>
              <a:rPr lang="fr-FR" sz="2000" smtClean="0"/>
              <a:t>En bas du formulaire, des boutons de navigation sur les enregistrement de la table PRODUITS, sont affichés.  </a:t>
            </a:r>
          </a:p>
          <a:p>
            <a:endParaRPr lang="fr-FR" sz="2000" smtClean="0"/>
          </a:p>
        </p:txBody>
      </p:sp>
      <p:pic>
        <p:nvPicPr>
          <p:cNvPr id="43012" name="Picture 2"/>
          <p:cNvPicPr>
            <a:picLocks noChangeAspect="1" noChangeArrowheads="1"/>
          </p:cNvPicPr>
          <p:nvPr/>
        </p:nvPicPr>
        <p:blipFill>
          <a:blip r:embed="rId3" cstate="print"/>
          <a:srcRect/>
          <a:stretch>
            <a:fillRect/>
          </a:stretch>
        </p:blipFill>
        <p:spPr bwMode="auto">
          <a:xfrm>
            <a:off x="714375" y="3429000"/>
            <a:ext cx="7242175" cy="500063"/>
          </a:xfrm>
          <a:prstGeom prst="rect">
            <a:avLst/>
          </a:prstGeom>
          <a:noFill/>
          <a:ln w="9525">
            <a:noFill/>
            <a:miter lim="800000"/>
            <a:headEnd/>
            <a:tailEnd/>
          </a:ln>
        </p:spPr>
      </p:pic>
      <p:sp>
        <p:nvSpPr>
          <p:cNvPr id="7" name="ZoneTexte 6"/>
          <p:cNvSpPr txBox="1"/>
          <p:nvPr/>
        </p:nvSpPr>
        <p:spPr>
          <a:xfrm>
            <a:off x="692150" y="1857375"/>
            <a:ext cx="1236663"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fr-FR" dirty="0"/>
              <a:t>Précédent</a:t>
            </a:r>
          </a:p>
        </p:txBody>
      </p:sp>
      <p:sp>
        <p:nvSpPr>
          <p:cNvPr id="8" name="ZoneTexte 7"/>
          <p:cNvSpPr txBox="1"/>
          <p:nvPr/>
        </p:nvSpPr>
        <p:spPr>
          <a:xfrm>
            <a:off x="428625" y="2357438"/>
            <a:ext cx="1052513" cy="36988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fr-FR" dirty="0"/>
              <a:t>Premier</a:t>
            </a:r>
          </a:p>
        </p:txBody>
      </p:sp>
      <p:sp>
        <p:nvSpPr>
          <p:cNvPr id="10" name="ZoneTexte 9"/>
          <p:cNvSpPr txBox="1"/>
          <p:nvPr/>
        </p:nvSpPr>
        <p:spPr>
          <a:xfrm>
            <a:off x="2428875" y="1785938"/>
            <a:ext cx="1025525" cy="36988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fr-FR" dirty="0"/>
              <a:t>Suivant</a:t>
            </a:r>
          </a:p>
        </p:txBody>
      </p:sp>
      <p:sp>
        <p:nvSpPr>
          <p:cNvPr id="11" name="ZoneTexte 10"/>
          <p:cNvSpPr txBox="1"/>
          <p:nvPr/>
        </p:nvSpPr>
        <p:spPr>
          <a:xfrm>
            <a:off x="2857500" y="2357438"/>
            <a:ext cx="1012825" cy="36988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fr-FR" dirty="0"/>
              <a:t>Dernier</a:t>
            </a:r>
          </a:p>
        </p:txBody>
      </p:sp>
      <p:sp>
        <p:nvSpPr>
          <p:cNvPr id="12" name="ZoneTexte 11"/>
          <p:cNvSpPr txBox="1"/>
          <p:nvPr/>
        </p:nvSpPr>
        <p:spPr>
          <a:xfrm>
            <a:off x="3500438" y="4500563"/>
            <a:ext cx="1136650" cy="36988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fr-FR" dirty="0"/>
              <a:t>Nouveau</a:t>
            </a:r>
          </a:p>
        </p:txBody>
      </p:sp>
      <p:cxnSp>
        <p:nvCxnSpPr>
          <p:cNvPr id="14" name="Connecteur droit avec flèche 13"/>
          <p:cNvCxnSpPr>
            <a:stCxn id="8" idx="2"/>
          </p:cNvCxnSpPr>
          <p:nvPr/>
        </p:nvCxnSpPr>
        <p:spPr>
          <a:xfrm>
            <a:off x="954088" y="2727325"/>
            <a:ext cx="546100" cy="844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1785938" y="2214563"/>
            <a:ext cx="0" cy="135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2500313" y="2143125"/>
            <a:ext cx="500062" cy="1428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11" idx="2"/>
          </p:cNvCxnSpPr>
          <p:nvPr/>
        </p:nvCxnSpPr>
        <p:spPr>
          <a:xfrm flipH="1">
            <a:off x="3357563" y="2727325"/>
            <a:ext cx="6350" cy="844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3714750" y="3643313"/>
            <a:ext cx="0" cy="857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Espace réservé du contenu 2"/>
          <p:cNvSpPr txBox="1">
            <a:spLocks/>
          </p:cNvSpPr>
          <p:nvPr/>
        </p:nvSpPr>
        <p:spPr bwMode="auto">
          <a:xfrm>
            <a:off x="609600" y="5072063"/>
            <a:ext cx="7467600" cy="714375"/>
          </a:xfrm>
          <a:prstGeom prst="rect">
            <a:avLst/>
          </a:prstGeom>
          <a:noFill/>
          <a:ln w="9525">
            <a:noFill/>
            <a:miter lim="800000"/>
            <a:headEnd/>
            <a:tailEnd/>
          </a:ln>
        </p:spPr>
        <p:txBody>
          <a:bodyPr/>
          <a:lstStyle/>
          <a:p>
            <a:pPr marL="273050" indent="-273050" eaLnBrk="0" hangingPunct="0">
              <a:spcBef>
                <a:spcPts val="600"/>
              </a:spcBef>
              <a:buClr>
                <a:schemeClr val="accent1"/>
              </a:buClr>
              <a:buSzPct val="70000"/>
              <a:buFont typeface="Wingdings" pitchFamily="2" charset="2"/>
              <a:buChar char=""/>
              <a:defRPr/>
            </a:pPr>
            <a:r>
              <a:rPr lang="fr-FR" sz="2000" dirty="0">
                <a:latin typeface="+mn-lt"/>
                <a:cs typeface="+mn-cs"/>
              </a:rPr>
              <a:t>Cliquez sur le bouton « </a:t>
            </a:r>
            <a:r>
              <a:rPr lang="fr-FR" sz="2000" dirty="0" smtClean="0">
                <a:latin typeface="+mn-lt"/>
                <a:cs typeface="+mn-cs"/>
              </a:rPr>
              <a:t>Nouvel </a:t>
            </a:r>
            <a:r>
              <a:rPr lang="fr-FR" sz="2000" dirty="0">
                <a:latin typeface="+mn-lt"/>
                <a:cs typeface="+mn-cs"/>
              </a:rPr>
              <a:t>Enregistrement » pour ajouter un nouveau produit</a:t>
            </a:r>
          </a:p>
          <a:p>
            <a:pPr marL="273050" indent="-273050" eaLnBrk="0" hangingPunct="0">
              <a:spcBef>
                <a:spcPts val="600"/>
              </a:spcBef>
              <a:buClr>
                <a:schemeClr val="accent1"/>
              </a:buClr>
              <a:buSzPct val="70000"/>
              <a:buFont typeface="Wingdings" pitchFamily="2" charset="2"/>
              <a:buChar char=""/>
              <a:defRPr/>
            </a:pPr>
            <a:endParaRPr lang="fr-FR" sz="2000" dirty="0">
              <a:latin typeface="+mn-lt"/>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7467600" cy="725488"/>
          </a:xfrm>
        </p:spPr>
        <p:txBody>
          <a:bodyPr>
            <a:normAutofit fontScale="90000"/>
          </a:bodyPr>
          <a:lstStyle/>
          <a:p>
            <a:pPr>
              <a:defRPr/>
            </a:pPr>
            <a:r>
              <a:rPr lang="fr-FR" dirty="0" smtClean="0"/>
              <a:t>Création d’un formulaire</a:t>
            </a:r>
            <a:endParaRPr lang="fr-FR" dirty="0"/>
          </a:p>
        </p:txBody>
      </p:sp>
      <p:sp>
        <p:nvSpPr>
          <p:cNvPr id="44035" name="Espace réservé du contenu 2"/>
          <p:cNvSpPr>
            <a:spLocks noGrp="1"/>
          </p:cNvSpPr>
          <p:nvPr>
            <p:ph idx="1"/>
          </p:nvPr>
        </p:nvSpPr>
        <p:spPr>
          <a:xfrm>
            <a:off x="457200" y="642938"/>
            <a:ext cx="7859216" cy="1777950"/>
          </a:xfrm>
        </p:spPr>
        <p:txBody>
          <a:bodyPr/>
          <a:lstStyle/>
          <a:p>
            <a:r>
              <a:rPr lang="fr-FR" sz="2000" dirty="0" smtClean="0"/>
              <a:t>Saisir les données d’un nouveau produit</a:t>
            </a:r>
          </a:p>
          <a:p>
            <a:r>
              <a:rPr lang="fr-FR" sz="2000" dirty="0" smtClean="0"/>
              <a:t>Fermer ensuite le formulaire « PRODUITS »</a:t>
            </a:r>
          </a:p>
          <a:p>
            <a:r>
              <a:rPr lang="fr-FR" sz="2000" dirty="0" smtClean="0"/>
              <a:t>Afficher ensuite la table « PRODUITS » en mode feuille de données.  Le produit saisi dans le formulaire a été bien enregistré dans la table.</a:t>
            </a:r>
          </a:p>
          <a:p>
            <a:endParaRPr lang="fr-FR" sz="2000" dirty="0" smtClean="0"/>
          </a:p>
        </p:txBody>
      </p:sp>
      <p:sp>
        <p:nvSpPr>
          <p:cNvPr id="44038" name="Espace réservé du pied de page 8"/>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fr-FR" smtClean="0"/>
              <a:t>M.YOUSSFI : med@youssfi.net</a:t>
            </a:r>
          </a:p>
        </p:txBody>
      </p:sp>
      <p:pic>
        <p:nvPicPr>
          <p:cNvPr id="44036" name="Picture 2"/>
          <p:cNvPicPr>
            <a:picLocks noChangeAspect="1" noChangeArrowheads="1"/>
          </p:cNvPicPr>
          <p:nvPr/>
        </p:nvPicPr>
        <p:blipFill>
          <a:blip r:embed="rId3" cstate="print"/>
          <a:srcRect/>
          <a:stretch>
            <a:fillRect/>
          </a:stretch>
        </p:blipFill>
        <p:spPr bwMode="auto">
          <a:xfrm>
            <a:off x="142875" y="2490788"/>
            <a:ext cx="4467225" cy="4295775"/>
          </a:xfrm>
          <a:prstGeom prst="rect">
            <a:avLst/>
          </a:prstGeom>
          <a:noFill/>
          <a:ln w="9525">
            <a:noFill/>
            <a:miter lim="800000"/>
            <a:headEnd/>
            <a:tailEnd/>
          </a:ln>
        </p:spPr>
      </p:pic>
      <p:pic>
        <p:nvPicPr>
          <p:cNvPr id="44037" name="Picture 4"/>
          <p:cNvPicPr>
            <a:picLocks noChangeAspect="1" noChangeArrowheads="1"/>
          </p:cNvPicPr>
          <p:nvPr/>
        </p:nvPicPr>
        <p:blipFill>
          <a:blip r:embed="rId4" cstate="print"/>
          <a:srcRect/>
          <a:stretch>
            <a:fillRect/>
          </a:stretch>
        </p:blipFill>
        <p:spPr bwMode="auto">
          <a:xfrm>
            <a:off x="4779962" y="2462212"/>
            <a:ext cx="4364037" cy="4395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Création d’un formulaire</a:t>
            </a:r>
            <a:endParaRPr lang="fr-FR" dirty="0"/>
          </a:p>
        </p:txBody>
      </p:sp>
      <p:sp>
        <p:nvSpPr>
          <p:cNvPr id="45059" name="Espace réservé du contenu 2"/>
          <p:cNvSpPr>
            <a:spLocks noGrp="1"/>
          </p:cNvSpPr>
          <p:nvPr>
            <p:ph idx="1"/>
          </p:nvPr>
        </p:nvSpPr>
        <p:spPr>
          <a:xfrm>
            <a:off x="457200" y="1600200"/>
            <a:ext cx="7467600" cy="1257300"/>
          </a:xfrm>
        </p:spPr>
        <p:txBody>
          <a:bodyPr/>
          <a:lstStyle/>
          <a:p>
            <a:r>
              <a:rPr lang="fr-FR" smtClean="0"/>
              <a:t>Avec la même démarche, créer un formulaire de saisie pour la table « FOURNISSEURS ».</a:t>
            </a:r>
          </a:p>
        </p:txBody>
      </p:sp>
      <p:pic>
        <p:nvPicPr>
          <p:cNvPr id="45060" name="Picture 2"/>
          <p:cNvPicPr>
            <a:picLocks noChangeAspect="1" noChangeArrowheads="1"/>
          </p:cNvPicPr>
          <p:nvPr/>
        </p:nvPicPr>
        <p:blipFill>
          <a:blip r:embed="rId3" cstate="print"/>
          <a:srcRect/>
          <a:stretch>
            <a:fillRect/>
          </a:stretch>
        </p:blipFill>
        <p:spPr bwMode="auto">
          <a:xfrm>
            <a:off x="1928812" y="3071812"/>
            <a:ext cx="5019451" cy="33095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tx1"/>
                </a:solidFill>
              </a:rPr>
              <a:t>BDD RELATIONNELLE</a:t>
            </a:r>
            <a:endParaRPr lang="fr-FR" dirty="0">
              <a:solidFill>
                <a:schemeClr val="tx1"/>
              </a:solidFill>
            </a:endParaRPr>
          </a:p>
        </p:txBody>
      </p:sp>
      <p:sp>
        <p:nvSpPr>
          <p:cNvPr id="3" name="Espace réservé du contenu 2"/>
          <p:cNvSpPr>
            <a:spLocks noGrp="1"/>
          </p:cNvSpPr>
          <p:nvPr>
            <p:ph idx="1"/>
          </p:nvPr>
        </p:nvSpPr>
        <p:spPr/>
        <p:txBody>
          <a:bodyPr/>
          <a:lstStyle/>
          <a:p>
            <a:pPr lvl="1" eaLnBrk="1" hangingPunct="1">
              <a:lnSpc>
                <a:spcPct val="80000"/>
              </a:lnSpc>
            </a:pPr>
            <a:r>
              <a:rPr lang="fr-FR" sz="2800" dirty="0" smtClean="0"/>
              <a:t>Une base de données relationnelle est une base de données qui stocke les données dans des tables qui sont liées par des relations.</a:t>
            </a:r>
          </a:p>
          <a:p>
            <a:pPr lvl="1" eaLnBrk="1" hangingPunct="1">
              <a:lnSpc>
                <a:spcPct val="80000"/>
              </a:lnSpc>
            </a:pPr>
            <a:endParaRPr lang="fr-FR" sz="2800" dirty="0" smtClean="0"/>
          </a:p>
          <a:p>
            <a:pPr lvl="1" eaLnBrk="1" hangingPunct="1">
              <a:lnSpc>
                <a:spcPct val="80000"/>
              </a:lnSpc>
            </a:pPr>
            <a:r>
              <a:rPr lang="fr-FR" sz="2800" dirty="0" smtClean="0"/>
              <a:t>Le modèle relationnel est le plus exploité vue ses performances pour les bases de données volumineuses.</a:t>
            </a:r>
          </a:p>
          <a:p>
            <a:pPr lvl="1" eaLnBrk="1" hangingPunct="1">
              <a:lnSpc>
                <a:spcPct val="80000"/>
              </a:lnSpc>
            </a:pPr>
            <a:endParaRPr lang="fr-FR" sz="2800" dirty="0" smtClean="0"/>
          </a:p>
          <a:p>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619672" y="2924944"/>
            <a:ext cx="6336704" cy="830997"/>
          </a:xfrm>
          <a:prstGeom prst="rect">
            <a:avLst/>
          </a:prstGeom>
          <a:noFill/>
        </p:spPr>
        <p:txBody>
          <a:bodyPr wrap="square" rtlCol="0">
            <a:spAutoFit/>
          </a:bodyPr>
          <a:lstStyle/>
          <a:p>
            <a:pPr algn="ctr"/>
            <a:r>
              <a:rPr lang="fr-FR" sz="4800" dirty="0" smtClean="0">
                <a:latin typeface="Times" pitchFamily="18" charset="0"/>
              </a:rPr>
              <a:t>Bon apprentissage</a:t>
            </a:r>
            <a:endParaRPr lang="fr-FR" sz="4800" dirty="0">
              <a:latin typeface="Times"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04664"/>
            <a:ext cx="8229600" cy="1143000"/>
          </a:xfrm>
        </p:spPr>
        <p:txBody>
          <a:bodyPr/>
          <a:lstStyle/>
          <a:p>
            <a:pPr algn="ctr"/>
            <a:r>
              <a:rPr lang="fr-FR" dirty="0" smtClean="0">
                <a:solidFill>
                  <a:schemeClr val="tx1"/>
                </a:solidFill>
              </a:rPr>
              <a:t>SGBDR</a:t>
            </a:r>
            <a:endParaRPr lang="fr-FR" dirty="0">
              <a:solidFill>
                <a:schemeClr val="tx1"/>
              </a:solidFill>
            </a:endParaRPr>
          </a:p>
        </p:txBody>
      </p:sp>
      <p:sp>
        <p:nvSpPr>
          <p:cNvPr id="3" name="Espace réservé du contenu 2"/>
          <p:cNvSpPr>
            <a:spLocks noGrp="1"/>
          </p:cNvSpPr>
          <p:nvPr>
            <p:ph idx="1"/>
          </p:nvPr>
        </p:nvSpPr>
        <p:spPr>
          <a:xfrm>
            <a:off x="457200" y="1628800"/>
            <a:ext cx="8229600" cy="4695800"/>
          </a:xfrm>
        </p:spPr>
        <p:txBody>
          <a:bodyPr>
            <a:normAutofit lnSpcReduction="10000"/>
          </a:bodyPr>
          <a:lstStyle/>
          <a:p>
            <a:pPr lvl="1" eaLnBrk="1" hangingPunct="1">
              <a:lnSpc>
                <a:spcPct val="80000"/>
              </a:lnSpc>
            </a:pPr>
            <a:r>
              <a:rPr lang="fr-FR" sz="2800" dirty="0" smtClean="0"/>
              <a:t>Un SGBDR (SGBD relationnel), est un SGBD qui permet de gérer les données d’une base de données relationnelle.</a:t>
            </a:r>
          </a:p>
          <a:p>
            <a:pPr lvl="1" eaLnBrk="1" hangingPunct="1">
              <a:lnSpc>
                <a:spcPct val="80000"/>
              </a:lnSpc>
              <a:buNone/>
            </a:pPr>
            <a:endParaRPr lang="fr-FR" sz="2800" dirty="0" smtClean="0"/>
          </a:p>
          <a:p>
            <a:pPr lvl="1" eaLnBrk="1" hangingPunct="1">
              <a:lnSpc>
                <a:spcPct val="80000"/>
              </a:lnSpc>
            </a:pPr>
            <a:r>
              <a:rPr lang="fr-FR" sz="2800" dirty="0" smtClean="0"/>
              <a:t>Exemple de SGBDR:</a:t>
            </a:r>
          </a:p>
          <a:p>
            <a:pPr lvl="1" eaLnBrk="1" hangingPunct="1">
              <a:lnSpc>
                <a:spcPct val="80000"/>
              </a:lnSpc>
              <a:buNone/>
            </a:pPr>
            <a:endParaRPr lang="fr-FR" sz="2800" dirty="0" smtClean="0"/>
          </a:p>
          <a:p>
            <a:pPr lvl="2" eaLnBrk="1" hangingPunct="1">
              <a:lnSpc>
                <a:spcPct val="80000"/>
              </a:lnSpc>
            </a:pPr>
            <a:r>
              <a:rPr lang="fr-FR" sz="2800" dirty="0" err="1" smtClean="0"/>
              <a:t>Acces</a:t>
            </a:r>
            <a:r>
              <a:rPr lang="fr-FR" sz="2800" dirty="0" smtClean="0"/>
              <a:t> : utilisé pour gérer des petites bases de données</a:t>
            </a:r>
          </a:p>
          <a:p>
            <a:pPr lvl="2" eaLnBrk="1" hangingPunct="1">
              <a:lnSpc>
                <a:spcPct val="80000"/>
              </a:lnSpc>
            </a:pPr>
            <a:r>
              <a:rPr lang="fr-FR" sz="2800" dirty="0" smtClean="0"/>
              <a:t>ORACLE : Très performant pour les grandes bases de données, coute très cher</a:t>
            </a:r>
          </a:p>
          <a:p>
            <a:pPr lvl="2" eaLnBrk="1" hangingPunct="1">
              <a:lnSpc>
                <a:spcPct val="80000"/>
              </a:lnSpc>
            </a:pPr>
            <a:r>
              <a:rPr lang="fr-FR" sz="2800" dirty="0" smtClean="0"/>
              <a:t>SQL Server : Outil de Microsoft, Concurrent de Oracle, coute cher   </a:t>
            </a:r>
          </a:p>
          <a:p>
            <a:pPr lvl="2" eaLnBrk="1" hangingPunct="1">
              <a:lnSpc>
                <a:spcPct val="80000"/>
              </a:lnSpc>
            </a:pPr>
            <a:r>
              <a:rPr lang="fr-FR" sz="2800" dirty="0" smtClean="0"/>
              <a:t>MYSQL : Performant, Gratuit.</a:t>
            </a:r>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57200" y="274638"/>
            <a:ext cx="7467600" cy="654050"/>
          </a:xfrm>
        </p:spPr>
        <p:txBody>
          <a:bodyPr/>
          <a:lstStyle/>
          <a:p>
            <a:pPr algn="ctr" eaLnBrk="1" fontAlgn="auto" hangingPunct="1">
              <a:spcAft>
                <a:spcPts val="0"/>
              </a:spcAft>
              <a:defRPr/>
            </a:pPr>
            <a:r>
              <a:rPr lang="fr-FR" sz="3600" dirty="0" smtClean="0">
                <a:solidFill>
                  <a:schemeClr val="tx1"/>
                </a:solidFill>
              </a:rPr>
              <a:t>PROCESSUS</a:t>
            </a:r>
            <a:endParaRPr lang="fr-FR" sz="3800" b="1" dirty="0">
              <a:solidFill>
                <a:schemeClr val="tx1"/>
              </a:solidFill>
            </a:endParaRPr>
          </a:p>
        </p:txBody>
      </p:sp>
      <p:sp>
        <p:nvSpPr>
          <p:cNvPr id="11267" name="Oval 3"/>
          <p:cNvSpPr>
            <a:spLocks noChangeArrowheads="1"/>
          </p:cNvSpPr>
          <p:nvPr/>
        </p:nvSpPr>
        <p:spPr bwMode="auto">
          <a:xfrm>
            <a:off x="1793875" y="1400175"/>
            <a:ext cx="1800225" cy="1152525"/>
          </a:xfrm>
          <a:prstGeom prst="ellipse">
            <a:avLst/>
          </a:prstGeom>
          <a:solidFill>
            <a:srgbClr val="FFFF99"/>
          </a:solidFill>
          <a:ln w="9525">
            <a:solidFill>
              <a:schemeClr val="tx1"/>
            </a:solidFill>
            <a:round/>
            <a:headEnd/>
            <a:tailEnd/>
          </a:ln>
        </p:spPr>
        <p:txBody>
          <a:bodyPr wrap="none" anchor="ctr"/>
          <a:lstStyle/>
          <a:p>
            <a:pPr algn="ctr"/>
            <a:r>
              <a:rPr lang="fr-FR" b="1" dirty="0"/>
              <a:t>BD</a:t>
            </a:r>
          </a:p>
          <a:p>
            <a:pPr algn="ctr"/>
            <a:r>
              <a:rPr lang="fr-FR" b="1" dirty="0"/>
              <a:t>Relationnelle</a:t>
            </a:r>
          </a:p>
        </p:txBody>
      </p:sp>
      <p:sp>
        <p:nvSpPr>
          <p:cNvPr id="11268" name="Rectangle 4"/>
          <p:cNvSpPr>
            <a:spLocks noChangeArrowheads="1"/>
          </p:cNvSpPr>
          <p:nvPr/>
        </p:nvSpPr>
        <p:spPr bwMode="auto">
          <a:xfrm>
            <a:off x="928688" y="3055938"/>
            <a:ext cx="3384550" cy="647700"/>
          </a:xfrm>
          <a:prstGeom prst="rect">
            <a:avLst/>
          </a:prstGeom>
          <a:solidFill>
            <a:srgbClr val="CCFFCC"/>
          </a:solidFill>
          <a:ln w="9525">
            <a:solidFill>
              <a:schemeClr val="tx1"/>
            </a:solidFill>
            <a:miter lim="800000"/>
            <a:headEnd/>
            <a:tailEnd/>
          </a:ln>
        </p:spPr>
        <p:txBody>
          <a:bodyPr wrap="none" anchor="ctr"/>
          <a:lstStyle/>
          <a:p>
            <a:pPr algn="ctr"/>
            <a:r>
              <a:rPr lang="fr-FR" sz="2800"/>
              <a:t>SGBDR</a:t>
            </a:r>
          </a:p>
        </p:txBody>
      </p:sp>
      <p:sp>
        <p:nvSpPr>
          <p:cNvPr id="11269" name="Rectangle 5"/>
          <p:cNvSpPr>
            <a:spLocks noChangeArrowheads="1"/>
          </p:cNvSpPr>
          <p:nvPr/>
        </p:nvSpPr>
        <p:spPr bwMode="auto">
          <a:xfrm>
            <a:off x="1001713" y="5210175"/>
            <a:ext cx="3384550" cy="647700"/>
          </a:xfrm>
          <a:prstGeom prst="rect">
            <a:avLst/>
          </a:prstGeom>
          <a:solidFill>
            <a:srgbClr val="FFCC99"/>
          </a:solidFill>
          <a:ln w="9525">
            <a:solidFill>
              <a:schemeClr val="tx1"/>
            </a:solidFill>
            <a:miter lim="800000"/>
            <a:headEnd/>
            <a:tailEnd/>
          </a:ln>
        </p:spPr>
        <p:txBody>
          <a:bodyPr wrap="none" anchor="ctr"/>
          <a:lstStyle/>
          <a:p>
            <a:pPr algn="ctr"/>
            <a:r>
              <a:rPr lang="fr-FR" sz="2800"/>
              <a:t>Application</a:t>
            </a:r>
          </a:p>
        </p:txBody>
      </p:sp>
      <p:sp>
        <p:nvSpPr>
          <p:cNvPr id="11270" name="Line 6"/>
          <p:cNvSpPr>
            <a:spLocks noChangeShapeType="1"/>
          </p:cNvSpPr>
          <p:nvPr/>
        </p:nvSpPr>
        <p:spPr bwMode="auto">
          <a:xfrm flipV="1">
            <a:off x="2728913" y="2551113"/>
            <a:ext cx="0" cy="504825"/>
          </a:xfrm>
          <a:prstGeom prst="line">
            <a:avLst/>
          </a:prstGeom>
          <a:noFill/>
          <a:ln w="28575">
            <a:solidFill>
              <a:schemeClr val="tx1"/>
            </a:solidFill>
            <a:round/>
            <a:headEnd/>
            <a:tailEnd type="arrow" w="lg" len="lg"/>
          </a:ln>
        </p:spPr>
        <p:txBody>
          <a:bodyPr/>
          <a:lstStyle/>
          <a:p>
            <a:endParaRPr lang="fr-FR"/>
          </a:p>
        </p:txBody>
      </p:sp>
      <p:sp>
        <p:nvSpPr>
          <p:cNvPr id="11271" name="Line 7"/>
          <p:cNvSpPr>
            <a:spLocks noChangeShapeType="1"/>
          </p:cNvSpPr>
          <p:nvPr/>
        </p:nvSpPr>
        <p:spPr bwMode="auto">
          <a:xfrm flipV="1">
            <a:off x="1785938" y="3703638"/>
            <a:ext cx="7937" cy="1439862"/>
          </a:xfrm>
          <a:prstGeom prst="line">
            <a:avLst/>
          </a:prstGeom>
          <a:noFill/>
          <a:ln w="28575">
            <a:solidFill>
              <a:schemeClr val="tx1"/>
            </a:solidFill>
            <a:round/>
            <a:headEnd/>
            <a:tailEnd type="arrow" w="lg" len="lg"/>
          </a:ln>
        </p:spPr>
        <p:txBody>
          <a:bodyPr/>
          <a:lstStyle/>
          <a:p>
            <a:endParaRPr lang="fr-FR"/>
          </a:p>
        </p:txBody>
      </p:sp>
      <p:sp>
        <p:nvSpPr>
          <p:cNvPr id="11272" name="Line 8"/>
          <p:cNvSpPr>
            <a:spLocks noChangeShapeType="1"/>
          </p:cNvSpPr>
          <p:nvPr/>
        </p:nvSpPr>
        <p:spPr bwMode="auto">
          <a:xfrm flipH="1">
            <a:off x="3429000" y="3703638"/>
            <a:ext cx="20638" cy="1511300"/>
          </a:xfrm>
          <a:prstGeom prst="line">
            <a:avLst/>
          </a:prstGeom>
          <a:noFill/>
          <a:ln w="28575">
            <a:solidFill>
              <a:schemeClr val="tx1"/>
            </a:solidFill>
            <a:round/>
            <a:headEnd/>
            <a:tailEnd type="arrow" w="lg" len="lg"/>
          </a:ln>
        </p:spPr>
        <p:txBody>
          <a:bodyPr/>
          <a:lstStyle/>
          <a:p>
            <a:endParaRPr lang="fr-FR"/>
          </a:p>
        </p:txBody>
      </p:sp>
      <p:sp>
        <p:nvSpPr>
          <p:cNvPr id="11273" name="Text Box 9"/>
          <p:cNvSpPr txBox="1">
            <a:spLocks noChangeArrowheads="1"/>
          </p:cNvSpPr>
          <p:nvPr/>
        </p:nvSpPr>
        <p:spPr bwMode="auto">
          <a:xfrm>
            <a:off x="2208213" y="3794125"/>
            <a:ext cx="809625" cy="457200"/>
          </a:xfrm>
          <a:prstGeom prst="rect">
            <a:avLst/>
          </a:prstGeom>
          <a:noFill/>
          <a:ln w="9525">
            <a:noFill/>
            <a:miter lim="800000"/>
            <a:headEnd/>
            <a:tailEnd/>
          </a:ln>
        </p:spPr>
        <p:txBody>
          <a:bodyPr wrap="none">
            <a:spAutoFit/>
          </a:bodyPr>
          <a:lstStyle/>
          <a:p>
            <a:r>
              <a:rPr lang="fr-FR" sz="2400" b="1"/>
              <a:t>SQL</a:t>
            </a:r>
          </a:p>
        </p:txBody>
      </p:sp>
      <p:sp>
        <p:nvSpPr>
          <p:cNvPr id="18" name="ZoneTexte 17"/>
          <p:cNvSpPr txBox="1"/>
          <p:nvPr/>
        </p:nvSpPr>
        <p:spPr>
          <a:xfrm>
            <a:off x="3657600" y="1214438"/>
            <a:ext cx="5486400"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fr-FR" sz="2000" dirty="0" smtClean="0"/>
              <a:t>Fichier : Les données structurées </a:t>
            </a:r>
            <a:r>
              <a:rPr lang="fr-FR" sz="2000" dirty="0"/>
              <a:t>relatives à un </a:t>
            </a:r>
            <a:r>
              <a:rPr lang="fr-FR" sz="2000" dirty="0" smtClean="0"/>
              <a:t>sujet</a:t>
            </a:r>
            <a:r>
              <a:rPr lang="fr-FR" sz="2000" dirty="0"/>
              <a:t> </a:t>
            </a:r>
            <a:r>
              <a:rPr lang="fr-FR" sz="2000" dirty="0" smtClean="0"/>
              <a:t>sont </a:t>
            </a:r>
            <a:r>
              <a:rPr lang="fr-FR" sz="2000" dirty="0"/>
              <a:t>stockées des tables liées par des relations</a:t>
            </a:r>
          </a:p>
        </p:txBody>
      </p:sp>
      <p:sp>
        <p:nvSpPr>
          <p:cNvPr id="19" name="ZoneTexte 18"/>
          <p:cNvSpPr txBox="1"/>
          <p:nvPr/>
        </p:nvSpPr>
        <p:spPr>
          <a:xfrm>
            <a:off x="4429124" y="2586038"/>
            <a:ext cx="4714875"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fr-FR" sz="2000" dirty="0"/>
              <a:t>Programme qui permet de gérer les données </a:t>
            </a:r>
            <a:r>
              <a:rPr lang="fr-FR" sz="2000" dirty="0" smtClean="0"/>
              <a:t>d’une BDDR </a:t>
            </a:r>
            <a:r>
              <a:rPr lang="fr-FR" sz="2000" dirty="0"/>
              <a:t>(insérer, modifier, supprimer et sélectionner)</a:t>
            </a:r>
          </a:p>
        </p:txBody>
      </p:sp>
      <p:sp>
        <p:nvSpPr>
          <p:cNvPr id="20" name="ZoneTexte 19"/>
          <p:cNvSpPr txBox="1"/>
          <p:nvPr/>
        </p:nvSpPr>
        <p:spPr>
          <a:xfrm>
            <a:off x="3491880" y="4005064"/>
            <a:ext cx="532859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fr-FR" sz="2000" dirty="0"/>
              <a:t>Langage de requêtes qui permet d’interroger un SGBDR</a:t>
            </a:r>
          </a:p>
        </p:txBody>
      </p:sp>
      <p:sp>
        <p:nvSpPr>
          <p:cNvPr id="21" name="ZoneTexte 20"/>
          <p:cNvSpPr txBox="1"/>
          <p:nvPr/>
        </p:nvSpPr>
        <p:spPr>
          <a:xfrm>
            <a:off x="4572000" y="5085184"/>
            <a:ext cx="4572000"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fr-FR" sz="2000" dirty="0"/>
              <a:t>Programme qui définit les interfaces graphiques Homme Machine et qui permet à l’utilisateur final de gérer les données  de la base de données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404664"/>
            <a:ext cx="7467600" cy="1373559"/>
          </a:xfrm>
        </p:spPr>
        <p:txBody>
          <a:bodyPr>
            <a:normAutofit fontScale="90000"/>
          </a:bodyPr>
          <a:lstStyle/>
          <a:p>
            <a:pPr algn="ctr">
              <a:defRPr/>
            </a:pPr>
            <a:r>
              <a:rPr lang="fr-FR" dirty="0" smtClean="0">
                <a:solidFill>
                  <a:schemeClr val="tx1"/>
                </a:solidFill>
              </a:rPr>
              <a:t>SQL</a:t>
            </a:r>
            <a:br>
              <a:rPr lang="fr-FR" dirty="0" smtClean="0">
                <a:solidFill>
                  <a:schemeClr val="tx1"/>
                </a:solidFill>
              </a:rPr>
            </a:br>
            <a:r>
              <a:rPr lang="fr-FR" dirty="0" smtClean="0"/>
              <a:t> </a:t>
            </a:r>
            <a:r>
              <a:rPr lang="fr-FR" dirty="0" smtClean="0">
                <a:solidFill>
                  <a:schemeClr val="tx1"/>
                </a:solidFill>
              </a:rPr>
              <a:t>(</a:t>
            </a:r>
            <a:r>
              <a:rPr lang="fr-FR" dirty="0" err="1" smtClean="0">
                <a:solidFill>
                  <a:schemeClr val="tx1"/>
                </a:solidFill>
              </a:rPr>
              <a:t>Structured</a:t>
            </a:r>
            <a:r>
              <a:rPr lang="fr-FR" dirty="0" smtClean="0">
                <a:solidFill>
                  <a:schemeClr val="tx1"/>
                </a:solidFill>
              </a:rPr>
              <a:t> </a:t>
            </a:r>
            <a:r>
              <a:rPr lang="fr-FR" dirty="0" err="1" smtClean="0">
                <a:solidFill>
                  <a:schemeClr val="tx1"/>
                </a:solidFill>
              </a:rPr>
              <a:t>Query</a:t>
            </a:r>
            <a:r>
              <a:rPr lang="fr-FR" dirty="0" smtClean="0">
                <a:solidFill>
                  <a:schemeClr val="tx1"/>
                </a:solidFill>
              </a:rPr>
              <a:t> </a:t>
            </a:r>
            <a:r>
              <a:rPr lang="fr-FR" dirty="0" err="1" smtClean="0">
                <a:solidFill>
                  <a:schemeClr val="tx1"/>
                </a:solidFill>
              </a:rPr>
              <a:t>Language</a:t>
            </a:r>
            <a:r>
              <a:rPr lang="fr-FR" dirty="0" smtClean="0">
                <a:solidFill>
                  <a:schemeClr val="tx1"/>
                </a:solidFill>
              </a:rPr>
              <a:t>)</a:t>
            </a:r>
            <a:endParaRPr lang="fr-FR" dirty="0">
              <a:solidFill>
                <a:schemeClr val="tx1"/>
              </a:solidFill>
            </a:endParaRPr>
          </a:p>
        </p:txBody>
      </p:sp>
      <p:sp>
        <p:nvSpPr>
          <p:cNvPr id="12291" name="Rectangle 3"/>
          <p:cNvSpPr>
            <a:spLocks noGrp="1" noChangeArrowheads="1"/>
          </p:cNvSpPr>
          <p:nvPr>
            <p:ph idx="1"/>
          </p:nvPr>
        </p:nvSpPr>
        <p:spPr>
          <a:xfrm>
            <a:off x="611560" y="1984375"/>
            <a:ext cx="8532440" cy="4873625"/>
          </a:xfrm>
        </p:spPr>
        <p:txBody>
          <a:bodyPr/>
          <a:lstStyle/>
          <a:p>
            <a:pPr eaLnBrk="1" hangingPunct="1">
              <a:lnSpc>
                <a:spcPct val="80000"/>
              </a:lnSpc>
              <a:buNone/>
            </a:pPr>
            <a:endParaRPr lang="fr-FR" dirty="0" smtClean="0"/>
          </a:p>
          <a:p>
            <a:pPr eaLnBrk="1" hangingPunct="1">
              <a:lnSpc>
                <a:spcPct val="80000"/>
              </a:lnSpc>
            </a:pPr>
            <a:r>
              <a:rPr lang="fr-FR" dirty="0" smtClean="0"/>
              <a:t>SQL est  un langage de requêtes, avec lequel, on peut  :</a:t>
            </a:r>
          </a:p>
          <a:p>
            <a:pPr eaLnBrk="1" hangingPunct="1">
              <a:lnSpc>
                <a:spcPct val="80000"/>
              </a:lnSpc>
              <a:buNone/>
            </a:pPr>
            <a:endParaRPr lang="fr-FR" dirty="0" smtClean="0"/>
          </a:p>
          <a:p>
            <a:pPr lvl="1" eaLnBrk="1" hangingPunct="1">
              <a:lnSpc>
                <a:spcPct val="80000"/>
              </a:lnSpc>
            </a:pPr>
            <a:r>
              <a:rPr lang="fr-FR" sz="2400" dirty="0" smtClean="0"/>
              <a:t>Créer une nouvelle base de données</a:t>
            </a:r>
          </a:p>
          <a:p>
            <a:pPr lvl="1" eaLnBrk="1" hangingPunct="1">
              <a:lnSpc>
                <a:spcPct val="80000"/>
              </a:lnSpc>
            </a:pPr>
            <a:r>
              <a:rPr lang="fr-FR" sz="2400" dirty="0" smtClean="0"/>
              <a:t>Insérer, Modifier et supprimer les données d’une base de données relationnelle.</a:t>
            </a:r>
          </a:p>
          <a:p>
            <a:pPr lvl="1" eaLnBrk="1" hangingPunct="1">
              <a:lnSpc>
                <a:spcPct val="80000"/>
              </a:lnSpc>
            </a:pPr>
            <a:r>
              <a:rPr lang="fr-FR" sz="2400" dirty="0" smtClean="0"/>
              <a:t>Sélectionner les données d’une base de données avec différents critères.</a:t>
            </a:r>
          </a:p>
          <a:p>
            <a:pPr lvl="1" eaLnBrk="1" hangingPunct="1">
              <a:lnSpc>
                <a:spcPct val="80000"/>
              </a:lnSpc>
            </a:pPr>
            <a:r>
              <a:rPr lang="fr-FR" sz="2400" dirty="0" smtClean="0"/>
              <a:t>Sécuriser et contrôler l’accès aux bases de données</a:t>
            </a:r>
          </a:p>
          <a:p>
            <a:pPr eaLnBrk="1" hangingPunct="1"/>
            <a:endParaRPr lang="fr-FR"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229600" cy="1143000"/>
          </a:xfrm>
        </p:spPr>
        <p:txBody>
          <a:bodyPr>
            <a:normAutofit fontScale="90000"/>
          </a:bodyPr>
          <a:lstStyle/>
          <a:p>
            <a:pPr algn="ctr" eaLnBrk="1" hangingPunct="1">
              <a:defRPr/>
            </a:pPr>
            <a:r>
              <a:rPr lang="fr-FR" dirty="0" smtClean="0">
                <a:solidFill>
                  <a:schemeClr val="tx1"/>
                </a:solidFill>
              </a:rPr>
              <a:t>Découvrir une BDD par la pratique</a:t>
            </a:r>
            <a:endParaRPr lang="fr-FR" dirty="0"/>
          </a:p>
        </p:txBody>
      </p:sp>
      <p:sp>
        <p:nvSpPr>
          <p:cNvPr id="13315" name="Espace réservé du contenu 2"/>
          <p:cNvSpPr>
            <a:spLocks noGrp="1"/>
          </p:cNvSpPr>
          <p:nvPr>
            <p:ph idx="1"/>
          </p:nvPr>
        </p:nvSpPr>
        <p:spPr>
          <a:xfrm>
            <a:off x="395536" y="1340768"/>
            <a:ext cx="7467600" cy="471488"/>
          </a:xfrm>
        </p:spPr>
        <p:txBody>
          <a:bodyPr>
            <a:normAutofit/>
          </a:bodyPr>
          <a:lstStyle/>
          <a:p>
            <a:pPr eaLnBrk="1" hangingPunct="1"/>
            <a:r>
              <a:rPr lang="fr-FR" sz="2400" dirty="0" smtClean="0"/>
              <a:t>Lancement de Access :</a:t>
            </a:r>
          </a:p>
        </p:txBody>
      </p:sp>
      <p:pic>
        <p:nvPicPr>
          <p:cNvPr id="13316" name="Picture 2"/>
          <p:cNvPicPr>
            <a:picLocks noChangeAspect="1" noChangeArrowheads="1"/>
          </p:cNvPicPr>
          <p:nvPr/>
        </p:nvPicPr>
        <p:blipFill>
          <a:blip r:embed="rId3" cstate="print"/>
          <a:srcRect/>
          <a:stretch>
            <a:fillRect/>
          </a:stretch>
        </p:blipFill>
        <p:spPr bwMode="auto">
          <a:xfrm>
            <a:off x="285750" y="2000250"/>
            <a:ext cx="8310563" cy="4672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582612"/>
          </a:xfrm>
        </p:spPr>
        <p:txBody>
          <a:bodyPr>
            <a:normAutofit fontScale="90000"/>
          </a:bodyPr>
          <a:lstStyle/>
          <a:p>
            <a:pPr algn="ctr" eaLnBrk="1" hangingPunct="1">
              <a:defRPr/>
            </a:pPr>
            <a:r>
              <a:rPr lang="fr-FR" dirty="0" smtClean="0">
                <a:solidFill>
                  <a:schemeClr val="tx1"/>
                </a:solidFill>
              </a:rPr>
              <a:t>NOUVELLE BDD VIDE</a:t>
            </a:r>
            <a:endParaRPr lang="fr-FR" dirty="0">
              <a:solidFill>
                <a:schemeClr val="tx1"/>
              </a:solidFill>
            </a:endParaRPr>
          </a:p>
        </p:txBody>
      </p:sp>
      <p:sp>
        <p:nvSpPr>
          <p:cNvPr id="14339" name="Espace réservé du contenu 2"/>
          <p:cNvSpPr>
            <a:spLocks noGrp="1"/>
          </p:cNvSpPr>
          <p:nvPr>
            <p:ph idx="1"/>
          </p:nvPr>
        </p:nvSpPr>
        <p:spPr>
          <a:xfrm>
            <a:off x="457200" y="957263"/>
            <a:ext cx="7972425" cy="900112"/>
          </a:xfrm>
        </p:spPr>
        <p:txBody>
          <a:bodyPr>
            <a:normAutofit/>
          </a:bodyPr>
          <a:lstStyle/>
          <a:p>
            <a:pPr eaLnBrk="1" hangingPunct="1"/>
            <a:r>
              <a:rPr lang="fr-FR" dirty="0" smtClean="0"/>
              <a:t>Saisir le nom de la base de données « Gestion.accdb » ensuite cliquer sur le bouton créer.</a:t>
            </a:r>
          </a:p>
        </p:txBody>
      </p:sp>
      <p:pic>
        <p:nvPicPr>
          <p:cNvPr id="14340" name="Picture 2"/>
          <p:cNvPicPr>
            <a:picLocks noChangeAspect="1" noChangeArrowheads="1"/>
          </p:cNvPicPr>
          <p:nvPr/>
        </p:nvPicPr>
        <p:blipFill>
          <a:blip r:embed="rId3" cstate="print"/>
          <a:srcRect/>
          <a:stretch>
            <a:fillRect/>
          </a:stretch>
        </p:blipFill>
        <p:spPr bwMode="auto">
          <a:xfrm>
            <a:off x="285750" y="2082800"/>
            <a:ext cx="8367713" cy="4703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448</TotalTime>
  <Words>1564</Words>
  <Application>Microsoft Office PowerPoint</Application>
  <PresentationFormat>Affichage à l'écran (4:3)</PresentationFormat>
  <Paragraphs>272</Paragraphs>
  <Slides>40</Slides>
  <Notes>40</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Débit</vt:lpstr>
      <vt:lpstr> BASES DE DONNÉES</vt:lpstr>
      <vt:lpstr>BASE DE DONNÉES</vt:lpstr>
      <vt:lpstr>SGBD</vt:lpstr>
      <vt:lpstr>BDD RELATIONNELLE</vt:lpstr>
      <vt:lpstr>SGBDR</vt:lpstr>
      <vt:lpstr>PROCESSUS</vt:lpstr>
      <vt:lpstr>SQL  (Structured Query Language)</vt:lpstr>
      <vt:lpstr>Découvrir une BDD par la pratique</vt:lpstr>
      <vt:lpstr>NOUVELLE BDD VIDE</vt:lpstr>
      <vt:lpstr>CRÉER LES TABLES D’UNE BDD</vt:lpstr>
      <vt:lpstr>CRÉATION DE LA TABLE FOURNISSEURS</vt:lpstr>
      <vt:lpstr>Une table</vt:lpstr>
      <vt:lpstr>Création de la table fournisseurs en mode feuille de données</vt:lpstr>
      <vt:lpstr>Création de la table fournisseurs en mode feuille de données</vt:lpstr>
      <vt:lpstr>Création de la table fournisseurs</vt:lpstr>
      <vt:lpstr>Création de la table fournisseurs</vt:lpstr>
      <vt:lpstr>Saisir les enregistrement d’une table</vt:lpstr>
      <vt:lpstr>Création de la table PRODUITS</vt:lpstr>
      <vt:lpstr>Saisir des exemples de produits</vt:lpstr>
      <vt:lpstr>Utiliser une liste déroulante pour sélectionner le fournisseur d’un produit</vt:lpstr>
      <vt:lpstr>Utiliser une liste déroulante pour sélectionner le fournisseur d’un produit</vt:lpstr>
      <vt:lpstr>Utiliser une liste déroulante pour sélectionner le fournisseur d’un produit</vt:lpstr>
      <vt:lpstr>Utiliser une liste déroulante pour sélectionner le fournisseur d’un produit</vt:lpstr>
      <vt:lpstr>Utiliser une liste déroulante pour sélectionner le fournisseur d’un produit</vt:lpstr>
      <vt:lpstr>Utiliser une liste déroulante pour sélectionner le fournisseur d’un produit</vt:lpstr>
      <vt:lpstr>Création de la relation entre produits et fournisseurs</vt:lpstr>
      <vt:lpstr>Création de la relation entre produits et fournisseurs</vt:lpstr>
      <vt:lpstr>Création de la relation entre produits et fournisseurs</vt:lpstr>
      <vt:lpstr>Création de la relation entre produits et fournisseurs</vt:lpstr>
      <vt:lpstr>Création de la relation entre produits et fournisseurs</vt:lpstr>
      <vt:lpstr>Création de la relation entre produits et fournisseurs</vt:lpstr>
      <vt:lpstr>Création d’un formulaire</vt:lpstr>
      <vt:lpstr>Création d’un formulaire</vt:lpstr>
      <vt:lpstr>Création d’un formulaire</vt:lpstr>
      <vt:lpstr>Création d’un formulaire</vt:lpstr>
      <vt:lpstr>Création d’un formulaire</vt:lpstr>
      <vt:lpstr>Création d’un formulaire</vt:lpstr>
      <vt:lpstr>Création d’un formulaire</vt:lpstr>
      <vt:lpstr>Création d’un formulaire</vt:lpstr>
      <vt:lpstr>Diapositive 40</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aux Bases de Données</dc:title>
  <dc:creator>TOSHIBA</dc:creator>
  <cp:lastModifiedBy>samsung</cp:lastModifiedBy>
  <cp:revision>135</cp:revision>
  <dcterms:created xsi:type="dcterms:W3CDTF">2011-10-05T12:06:24Z</dcterms:created>
  <dcterms:modified xsi:type="dcterms:W3CDTF">2012-10-17T18:01:05Z</dcterms:modified>
</cp:coreProperties>
</file>