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9" r:id="rId3"/>
    <p:sldId id="274" r:id="rId4"/>
    <p:sldId id="275" r:id="rId5"/>
    <p:sldId id="276" r:id="rId6"/>
    <p:sldId id="277" r:id="rId7"/>
    <p:sldId id="278" r:id="rId8"/>
    <p:sldId id="279" r:id="rId9"/>
    <p:sldId id="280" r:id="rId10"/>
    <p:sldId id="281" r:id="rId11"/>
    <p:sldId id="282" r:id="rId12"/>
    <p:sldId id="289" r:id="rId13"/>
    <p:sldId id="283" r:id="rId14"/>
    <p:sldId id="284" r:id="rId15"/>
    <p:sldId id="285" r:id="rId16"/>
    <p:sldId id="290" r:id="rId17"/>
    <p:sldId id="294" r:id="rId18"/>
    <p:sldId id="291" r:id="rId19"/>
    <p:sldId id="292" r:id="rId20"/>
    <p:sldId id="293" r:id="rId21"/>
    <p:sldId id="288"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287" r:id="rId49"/>
    <p:sldId id="272" r:id="rId50"/>
    <p:sldId id="259" r:id="rId51"/>
    <p:sldId id="262" r:id="rId52"/>
    <p:sldId id="261" r:id="rId53"/>
    <p:sldId id="260" r:id="rId54"/>
    <p:sldId id="265" r:id="rId55"/>
    <p:sldId id="264" r:id="rId56"/>
    <p:sldId id="267" r:id="rId57"/>
    <p:sldId id="266" r:id="rId58"/>
    <p:sldId id="263" r:id="rId59"/>
    <p:sldId id="273" r:id="rId60"/>
    <p:sldId id="268" r:id="rId6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721"/>
    <a:srgbClr val="EDB214"/>
    <a:srgbClr val="E4A805"/>
    <a:srgbClr val="DBA005"/>
    <a:srgbClr val="E44405"/>
    <a:srgbClr val="7156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46" d="100"/>
          <a:sy n="46"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F27B32-650D-4AD0-B391-B864639B1611}" type="datetimeFigureOut">
              <a:rPr lang="fr-FR"/>
              <a:pPr>
                <a:defRPr/>
              </a:pPr>
              <a:t>17/10/2012</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9BF8B1-A659-4399-8EEA-FB3E4AF0B422}"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bservatoiredelafranchise.fr/creation-entreprise/franchise-mc-donald-s-444.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B4838EC2-A9AF-42DD-AEFB-D687A89E24F8}" type="slidenum">
              <a:rPr lang="fr-CA" smtClean="0"/>
              <a:pPr>
                <a:defRPr/>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smtClean="0"/>
              <a:t>1(</a:t>
            </a:r>
            <a:r>
              <a:rPr lang="fr-FR" smtClean="0"/>
              <a:t>en fonction de la renommée de la marque et de l’étendu de la prestation du franchiseur (formation, assistance, étude de marché…)).</a:t>
            </a:r>
          </a:p>
          <a:p>
            <a:r>
              <a:rPr lang="fr-FR" smtClean="0"/>
              <a:t>2 </a:t>
            </a:r>
            <a:r>
              <a:rPr lang="fr-FR" b="1" smtClean="0"/>
              <a:t>(</a:t>
            </a:r>
            <a:r>
              <a:rPr lang="fr-FR" smtClean="0"/>
              <a:t>On n'imagine pas un franchisé </a:t>
            </a:r>
            <a:r>
              <a:rPr lang="fr-FR" smtClean="0">
                <a:hlinkClick r:id="rId3"/>
              </a:rPr>
              <a:t>McDonald's</a:t>
            </a:r>
            <a:r>
              <a:rPr lang="fr-FR" smtClean="0"/>
              <a:t> modifier la recette du Hamburger)</a:t>
            </a:r>
          </a:p>
        </p:txBody>
      </p:sp>
      <p:sp>
        <p:nvSpPr>
          <p:cNvPr id="4" name="Espace réservé du numéro de diapositive 3"/>
          <p:cNvSpPr>
            <a:spLocks noGrp="1"/>
          </p:cNvSpPr>
          <p:nvPr>
            <p:ph type="sldNum" sz="quarter" idx="5"/>
          </p:nvPr>
        </p:nvSpPr>
        <p:spPr/>
        <p:txBody>
          <a:bodyPr/>
          <a:lstStyle/>
          <a:p>
            <a:pPr>
              <a:defRPr/>
            </a:pPr>
            <a:fld id="{56B85955-1219-4394-93AB-38A3E8CE32BD}" type="slidenum">
              <a:rPr lang="fr-CA" smtClean="0"/>
              <a:pPr>
                <a:defRPr/>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La franchise prit naissance au Moyen âge, notamment entre le Xè et le XIIè siècle, par l’octroi de libertés et de privilèges accordés par les seigneurs au profit de certaines populations définies territorialement </a:t>
            </a:r>
          </a:p>
        </p:txBody>
      </p:sp>
      <p:sp>
        <p:nvSpPr>
          <p:cNvPr id="4" name="Espace réservé du numéro de diapositive 3"/>
          <p:cNvSpPr>
            <a:spLocks noGrp="1"/>
          </p:cNvSpPr>
          <p:nvPr>
            <p:ph type="sldNum" sz="quarter" idx="5"/>
          </p:nvPr>
        </p:nvSpPr>
        <p:spPr/>
        <p:txBody>
          <a:bodyPr/>
          <a:lstStyle/>
          <a:p>
            <a:pPr>
              <a:defRPr/>
            </a:pPr>
            <a:fld id="{39DDF904-20C7-437B-890F-ED7E530FEF85}"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3E41D98-7F43-41A8-863F-ACB7095C7044}"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48</a:t>
            </a:fld>
            <a:endParaRPr lang="fr-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49</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5</a:t>
            </a:fld>
            <a:endParaRPr lang="fr-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50</a:t>
            </a:fld>
            <a:endParaRPr lang="fr-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Selon les statistiques arrêtées en mai </a:t>
            </a:r>
            <a:r>
              <a:rPr lang="fr-FR" b="1" smtClean="0"/>
              <a:t>2008</a:t>
            </a:r>
            <a:r>
              <a:rPr lang="fr-FR" smtClean="0"/>
              <a:t>, le nombre de réseaux en franchise installées au Maroc est de </a:t>
            </a:r>
            <a:r>
              <a:rPr lang="fr-FR" b="1" smtClean="0"/>
              <a:t>347 (contre 47 seulement en 1997 et 97 en 2000</a:t>
            </a:r>
            <a:r>
              <a:rPr lang="fr-FR" smtClean="0"/>
              <a:t>), avec près de </a:t>
            </a:r>
            <a:r>
              <a:rPr lang="fr-FR" b="1" smtClean="0"/>
              <a:t>2560 points de vente</a:t>
            </a:r>
            <a:r>
              <a:rPr lang="fr-FR" smtClean="0"/>
              <a:t> à travers le territoire marocain. (Ministère de l’Industrie, du Commerce et des nouvelles technologies 2008). </a:t>
            </a:r>
          </a:p>
          <a:p>
            <a:pPr eaLnBrk="1" hangingPunct="1">
              <a:spcBef>
                <a:spcPct val="0"/>
              </a:spcBef>
            </a:pPr>
            <a:endParaRPr lang="fr-FR" smtClean="0"/>
          </a:p>
          <a:p>
            <a:pPr eaLnBrk="1" hangingPunct="1">
              <a:spcBef>
                <a:spcPct val="0"/>
              </a:spcBef>
            </a:pPr>
            <a:r>
              <a:rPr lang="fr-FR" smtClean="0"/>
              <a:t>La répartition des réseaux par secteur d’activité, montre que sur les 347 enseignes implantées au Maroc, le secteur de l’habillement et de la lingerie domine en s’accaparant 29% de l’ensemble des réseaux.</a:t>
            </a:r>
          </a:p>
          <a:p>
            <a:pPr eaLnBrk="1" hangingPunct="1">
              <a:spcBef>
                <a:spcPct val="0"/>
              </a:spcBef>
            </a:pPr>
            <a:endParaRPr lang="fr-FR" smtClean="0"/>
          </a:p>
          <a:p>
            <a:pPr eaLnBrk="1" hangingPunct="1">
              <a:spcBef>
                <a:spcPct val="0"/>
              </a:spcBef>
            </a:pPr>
            <a:endParaRPr lang="fr-CA"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345EC-BF41-4FA6-9AA2-F645CEEBBA61}" type="slidenum">
              <a:rPr lang="fr-CA" smtClean="0"/>
              <a:pPr fontAlgn="base">
                <a:spcBef>
                  <a:spcPct val="0"/>
                </a:spcBef>
                <a:spcAft>
                  <a:spcPct val="0"/>
                </a:spcAft>
                <a:defRPr/>
              </a:pPr>
              <a:t>51</a:t>
            </a:fld>
            <a:endParaRPr lang="fr-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Le graphique suivant visualise l’évolution de la franchise de 1990 à 2010 </a:t>
            </a:r>
          </a:p>
        </p:txBody>
      </p:sp>
      <p:sp>
        <p:nvSpPr>
          <p:cNvPr id="4" name="Espace réservé du numéro de diapositive 3"/>
          <p:cNvSpPr>
            <a:spLocks noGrp="1"/>
          </p:cNvSpPr>
          <p:nvPr>
            <p:ph type="sldNum" sz="quarter" idx="5"/>
          </p:nvPr>
        </p:nvSpPr>
        <p:spPr/>
        <p:txBody>
          <a:bodyPr/>
          <a:lstStyle/>
          <a:p>
            <a:pPr>
              <a:defRPr/>
            </a:pPr>
            <a:fld id="{5A8EEAE0-8BA4-426F-9FBA-1D1F4BBA994D}" type="slidenum">
              <a:rPr lang="fr-CA" smtClean="0"/>
              <a:pPr>
                <a:defRPr/>
              </a:pPr>
              <a:t>52</a:t>
            </a:fld>
            <a:endParaRPr lang="fr-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Géographiquement, la répartition des 2560 points de vente opérant dans le secteur de la franchise montre que l’axe </a:t>
            </a:r>
            <a:r>
              <a:rPr lang="fr-FR" b="1" smtClean="0"/>
              <a:t>Casablanca-Rabat représente 47%</a:t>
            </a:r>
            <a:r>
              <a:rPr lang="fr-FR" smtClean="0"/>
              <a:t> de l’ensemble des implantations. Ce qui montre la très forte concentration géographique des franchises dans les espaces urbains historiquement privilégiés. Or, ceci n’a pas empêché le </a:t>
            </a:r>
            <a:r>
              <a:rPr lang="fr-FR" b="1" smtClean="0"/>
              <a:t>développement du secteur vers</a:t>
            </a:r>
            <a:r>
              <a:rPr lang="fr-FR" smtClean="0"/>
              <a:t> d’autres villes telles que </a:t>
            </a:r>
            <a:r>
              <a:rPr lang="fr-FR" b="1" smtClean="0"/>
              <a:t>Marrakech, Fès, Tanger, Agadir</a:t>
            </a:r>
            <a:r>
              <a:rPr lang="fr-FR" smtClean="0"/>
              <a:t>. (Ministère de l’Industrie, du Commerce et des nouvelles technologies, 2008). </a:t>
            </a:r>
            <a:endParaRPr lang="fr-CA"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0BCC2E-6F7C-4ABA-8BE1-921143BECE8A}" type="slidenum">
              <a:rPr lang="fr-CA" smtClean="0"/>
              <a:pPr fontAlgn="base">
                <a:spcBef>
                  <a:spcPct val="0"/>
                </a:spcBef>
                <a:spcAft>
                  <a:spcPct val="0"/>
                </a:spcAft>
                <a:defRPr/>
              </a:pPr>
              <a:t>53</a:t>
            </a:fld>
            <a:endParaRPr lang="fr-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La répartition des réseaux de franchise par branche d’activité fait ressortir la prédominance du secteur d’équipement de la personne avec </a:t>
            </a:r>
            <a:r>
              <a:rPr lang="fr-FR" b="1" smtClean="0"/>
              <a:t>39% </a:t>
            </a:r>
            <a:r>
              <a:rPr lang="fr-FR" smtClean="0"/>
              <a:t>suivi du secteur alimentaire avec </a:t>
            </a:r>
            <a:r>
              <a:rPr lang="fr-FR" b="1" smtClean="0"/>
              <a:t>16% </a:t>
            </a:r>
            <a:r>
              <a:rPr lang="fr-FR" smtClean="0"/>
              <a:t>et de l’ameublement avec </a:t>
            </a:r>
            <a:r>
              <a:rPr lang="fr-FR" b="1" smtClean="0"/>
              <a:t>7% </a:t>
            </a:r>
            <a:r>
              <a:rPr lang="fr-FR" smtClean="0"/>
              <a:t>du nombre de réseaux.</a:t>
            </a:r>
          </a:p>
          <a:p>
            <a:r>
              <a:rPr lang="fr-FR" smtClean="0"/>
              <a:t> </a:t>
            </a:r>
          </a:p>
          <a:p>
            <a:endParaRPr lang="fr-FR" smtClean="0"/>
          </a:p>
        </p:txBody>
      </p:sp>
      <p:sp>
        <p:nvSpPr>
          <p:cNvPr id="4" name="Espace réservé du numéro de diapositive 3"/>
          <p:cNvSpPr>
            <a:spLocks noGrp="1"/>
          </p:cNvSpPr>
          <p:nvPr>
            <p:ph type="sldNum" sz="quarter" idx="5"/>
          </p:nvPr>
        </p:nvSpPr>
        <p:spPr/>
        <p:txBody>
          <a:bodyPr/>
          <a:lstStyle/>
          <a:p>
            <a:pPr>
              <a:defRPr/>
            </a:pPr>
            <a:fld id="{EC2A130B-1CAC-4DC4-969C-A8DA0D453AB1}" type="slidenum">
              <a:rPr lang="fr-CA" smtClean="0"/>
              <a:pPr>
                <a:defRPr/>
              </a:pPr>
              <a:t>54</a:t>
            </a:fld>
            <a:endParaRPr lang="fr-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Le secteur de la franchise au Maroc est marqué par une forte présence d’enseignes  internationales qui représentent </a:t>
            </a:r>
            <a:r>
              <a:rPr lang="fr-FR" b="1" smtClean="0"/>
              <a:t>84% </a:t>
            </a:r>
            <a:r>
              <a:rPr lang="fr-FR" smtClean="0"/>
              <a:t>des réseaux existants. Les enseignes françaises représentent à elles seules </a:t>
            </a:r>
            <a:r>
              <a:rPr lang="fr-FR" b="1" smtClean="0"/>
              <a:t>39% </a:t>
            </a:r>
            <a:r>
              <a:rPr lang="fr-FR" smtClean="0"/>
              <a:t>de l’ensemble des réseaux implantés au Maroc</a:t>
            </a:r>
          </a:p>
          <a:p>
            <a:r>
              <a:rPr lang="fr-FR" smtClean="0"/>
              <a:t> </a:t>
            </a:r>
          </a:p>
          <a:p>
            <a:pPr eaLnBrk="1" hangingPunct="1">
              <a:spcBef>
                <a:spcPct val="0"/>
              </a:spcBef>
            </a:pPr>
            <a:endParaRPr lang="fr-CA"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D7AAC-E737-4587-A939-D3E6066E20E7}" type="slidenum">
              <a:rPr lang="fr-CA" smtClean="0"/>
              <a:pPr fontAlgn="base">
                <a:spcBef>
                  <a:spcPct val="0"/>
                </a:spcBef>
                <a:spcAft>
                  <a:spcPct val="0"/>
                </a:spcAft>
                <a:defRPr/>
              </a:pPr>
              <a:t>55</a:t>
            </a:fld>
            <a:endParaRPr lang="fr-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solidFill>
                  <a:schemeClr val="tx2"/>
                </a:solidFill>
                <a:cs typeface="Times New Roman" pitchFamily="18" charset="0"/>
              </a:rPr>
              <a:t>Présentation des Grands Projets:</a:t>
            </a:r>
          </a:p>
          <a:p>
            <a:r>
              <a:rPr lang="fr-FR" smtClean="0">
                <a:solidFill>
                  <a:schemeClr val="tx2"/>
                </a:solidFill>
                <a:cs typeface="Times New Roman" pitchFamily="18" charset="0"/>
              </a:rPr>
              <a:t>-</a:t>
            </a:r>
            <a:r>
              <a:rPr lang="fr-FR" smtClean="0"/>
              <a:t>Le complexe touristique BOUSKOURA s’inscrit dans le cadre du Plan de Développement Régional Touristique et qui proposera un projet intégré.</a:t>
            </a:r>
          </a:p>
          <a:p>
            <a:pPr>
              <a:buFontTx/>
              <a:buChar char="-"/>
            </a:pPr>
            <a:r>
              <a:rPr lang="fr-FR" smtClean="0">
                <a:solidFill>
                  <a:schemeClr val="tx2"/>
                </a:solidFill>
                <a:cs typeface="Times New Roman" pitchFamily="18" charset="0"/>
              </a:rPr>
              <a:t>Le campus universitaire </a:t>
            </a:r>
            <a:r>
              <a:rPr lang="fr-FR" smtClean="0"/>
              <a:t>Répond aux besoins pressants des différents opérateurs (nationaux et internationaux) et releve les défis de la mondialisation.</a:t>
            </a:r>
          </a:p>
          <a:p>
            <a:pPr>
              <a:buFontTx/>
              <a:buChar char="-"/>
            </a:pPr>
            <a:r>
              <a:rPr lang="fr-FR" smtClean="0"/>
              <a:t>Le Méga Mall de Casablanca veut doter la ville d’une plate-forme commerciale supplémentairepour renforcer sa position de leader dans le secteur du Shopping.</a:t>
            </a:r>
          </a:p>
          <a:p>
            <a:pPr>
              <a:buFontTx/>
              <a:buChar char="-"/>
            </a:pPr>
            <a:endParaRPr lang="fr-FR" smtClean="0">
              <a:solidFill>
                <a:schemeClr val="tx2"/>
              </a:solidFill>
              <a:cs typeface="Times New Roman" pitchFamily="18" charset="0"/>
            </a:endParaRPr>
          </a:p>
          <a:p>
            <a:endParaRPr lang="fr-FR" smtClean="0"/>
          </a:p>
        </p:txBody>
      </p:sp>
      <p:sp>
        <p:nvSpPr>
          <p:cNvPr id="4" name="Espace réservé du numéro de diapositive 3"/>
          <p:cNvSpPr>
            <a:spLocks noGrp="1"/>
          </p:cNvSpPr>
          <p:nvPr>
            <p:ph type="sldNum" sz="quarter" idx="5"/>
          </p:nvPr>
        </p:nvSpPr>
        <p:spPr/>
        <p:txBody>
          <a:bodyPr/>
          <a:lstStyle/>
          <a:p>
            <a:pPr>
              <a:defRPr/>
            </a:pPr>
            <a:fld id="{60622067-7759-4DE3-9335-0FA140AA2054}" type="slidenum">
              <a:rPr lang="fr-CA" smtClean="0"/>
              <a:pPr>
                <a:defRPr/>
              </a:pPr>
              <a:t>56</a:t>
            </a:fld>
            <a:endParaRPr lang="fr-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représentatives du secteur souhaite largement accompagner et encourager en multipliant les actions concrètes : </a:t>
            </a:r>
          </a:p>
          <a:p>
            <a:pPr eaLnBrk="1" hangingPunct="1">
              <a:spcBef>
                <a:spcPct val="0"/>
              </a:spcBef>
            </a:pPr>
            <a:r>
              <a:rPr lang="fr-FR" smtClean="0"/>
              <a:t>Toutes ces actions conjuguées et spécifiques s'ajoutent à celles déjà engagées par le gouvernement pour la libéralisation des échanges avec l'Europe, les Etats-Unis et les Pays Arabes, l'ouverture de son espace économique et la modernisation du commerce</a:t>
            </a:r>
            <a:endParaRPr lang="fr-CA"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F8842-8F85-4CF2-BB74-718C358D3BE5}" type="slidenum">
              <a:rPr lang="fr-CA" smtClean="0"/>
              <a:pPr fontAlgn="base">
                <a:spcBef>
                  <a:spcPct val="0"/>
                </a:spcBef>
                <a:spcAft>
                  <a:spcPct val="0"/>
                </a:spcAft>
                <a:defRPr/>
              </a:pPr>
              <a:t>57</a:t>
            </a:fld>
            <a:endParaRPr lang="fr-C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 Les raisons du succès de la franchise sont :</a:t>
            </a:r>
          </a:p>
          <a:p>
            <a:endParaRPr lang="fr-FR" smtClean="0"/>
          </a:p>
        </p:txBody>
      </p:sp>
      <p:sp>
        <p:nvSpPr>
          <p:cNvPr id="4" name="Espace réservé du numéro de diapositive 3"/>
          <p:cNvSpPr>
            <a:spLocks noGrp="1"/>
          </p:cNvSpPr>
          <p:nvPr>
            <p:ph type="sldNum" sz="quarter" idx="5"/>
          </p:nvPr>
        </p:nvSpPr>
        <p:spPr/>
        <p:txBody>
          <a:bodyPr/>
          <a:lstStyle/>
          <a:p>
            <a:pPr>
              <a:defRPr/>
            </a:pPr>
            <a:fld id="{3DBC9528-C177-46DE-9A6C-81426EDAF578}" type="slidenum">
              <a:rPr lang="fr-CA" smtClean="0"/>
              <a:pPr>
                <a:defRPr/>
              </a:pPr>
              <a:t>58</a:t>
            </a:fld>
            <a:endParaRPr lang="fr-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59</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(Candidats à la franchise mieux informés et porteur de vrais projets professionnels, franchiseurs offrant des solutions viables et structurées)I.</a:t>
            </a:r>
          </a:p>
        </p:txBody>
      </p:sp>
      <p:sp>
        <p:nvSpPr>
          <p:cNvPr id="4" name="Espace réservé du numéro de diapositive 3"/>
          <p:cNvSpPr>
            <a:spLocks noGrp="1"/>
          </p:cNvSpPr>
          <p:nvPr>
            <p:ph type="sldNum" sz="quarter" idx="5"/>
          </p:nvPr>
        </p:nvSpPr>
        <p:spPr/>
        <p:txBody>
          <a:bodyPr/>
          <a:lstStyle/>
          <a:p>
            <a:pPr>
              <a:defRPr/>
            </a:pPr>
            <a:fld id="{26008C1C-12C5-45AE-8EDF-7BAE8FCD5E3E}" type="slidenum">
              <a:rPr lang="fr-FR" smtClean="0"/>
              <a:pPr>
                <a:defRPr/>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60</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BF8B1-A659-4399-8EEA-FB3E4AF0B422}" type="slidenum">
              <a:rPr lang="fr-CA" smtClean="0"/>
              <a:pPr>
                <a:defRPr/>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1874B4BD-303B-4411-9A76-801F02636F5F}" type="datetimeFigureOut">
              <a:rPr lang="fr-FR"/>
              <a:pPr>
                <a:defRPr/>
              </a:pPr>
              <a:t>17/10/2012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3CA9CF3-D12E-444E-9FD9-F9F86317236C}"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4B49DD66-43FF-4D1B-BC7D-1BD57EAB92A4}" type="datetimeFigureOut">
              <a:rPr lang="fr-FR"/>
              <a:pPr>
                <a:defRPr/>
              </a:pPr>
              <a:t>17/10/2012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14CCB19-D75E-472D-B880-CF1AD31D4D45}"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11097BD-582E-476C-B7AD-9DF66BD7335B}" type="datetimeFigureOut">
              <a:rPr lang="fr-FR"/>
              <a:pPr>
                <a:defRPr/>
              </a:pPr>
              <a:t>17/10/2012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CF70082-BB06-4FE4-9D4F-B28E0A8A9B9C}"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569F7661-CB58-41DE-9CE3-60DBBCC8F760}" type="datetimeFigureOut">
              <a:rPr lang="fr-FR"/>
              <a:pPr>
                <a:defRPr/>
              </a:pPr>
              <a:t>17/10/2012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6F7B798-97A5-47EC-9FE1-AEDABDAB502B}"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4F18191-EAA2-450B-B08C-10D79F8A277A}" type="datetimeFigureOut">
              <a:rPr lang="fr-FR"/>
              <a:pPr>
                <a:defRPr/>
              </a:pPr>
              <a:t>17/10/2012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9DD7735-5480-4795-9BBA-E3016A9CCBCB}"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4533780-5CDB-4853-8982-BC0C6F8DA71E}" type="datetimeFigureOut">
              <a:rPr lang="fr-FR"/>
              <a:pPr>
                <a:defRPr/>
              </a:pPr>
              <a:t>17/10/2012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580A0D3-2E7A-475C-A0CF-62C7409EAA62}"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39BF5BA-07CE-4D09-9274-B456C8927D00}" type="datetimeFigureOut">
              <a:rPr lang="fr-FR"/>
              <a:pPr>
                <a:defRPr/>
              </a:pPr>
              <a:t>17/10/2012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75509A3-8D82-427B-A581-0F78C228DE60}"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0E5358AC-5630-4A3A-BCA0-B95431EC703A}" type="datetimeFigureOut">
              <a:rPr lang="fr-FR"/>
              <a:pPr>
                <a:defRPr/>
              </a:pPr>
              <a:t>17/10/2012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D673D689-6BDF-4096-886F-87D99FD311BA}"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320F3A8-8C61-4DA1-BA46-17B9E6B3CF53}" type="datetimeFigureOut">
              <a:rPr lang="fr-FR"/>
              <a:pPr>
                <a:defRPr/>
              </a:pPr>
              <a:t>17/10/2012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241E8AC-4904-49B6-A58B-98F43CC48428}"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955B55A-780A-44E4-86D4-52C7575A3F01}" type="datetimeFigureOut">
              <a:rPr lang="fr-FR"/>
              <a:pPr>
                <a:defRPr/>
              </a:pPr>
              <a:t>17/10/2012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BF40959-4274-4E4B-968D-446EDA9337E4}"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D266254-17BA-486E-B9C9-7B0B39CE8A42}" type="datetimeFigureOut">
              <a:rPr lang="fr-FR"/>
              <a:pPr>
                <a:defRPr/>
              </a:pPr>
              <a:t>17/10/2012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8335AB5-646C-4336-8037-8DAB1BBEA335}"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F32CF3-AC47-4DC7-9D36-A91083DA428E}" type="datetimeFigureOut">
              <a:rPr lang="fr-FR"/>
              <a:pPr>
                <a:defRPr/>
              </a:pPr>
              <a:t>17/10/2012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79B7D5-A1BB-4E57-A9E5-5BEA4F985E0A}"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toute-la-franchise.com/vie-de-la-franchise-A532-les-opportunites-des-franchiseurs.html" TargetMode="External"/><Relationship Id="rId13" Type="http://schemas.openxmlformats.org/officeDocument/2006/relationships/hyperlink" Target="https://professionnels.societegenerale.fr/" TargetMode="External"/><Relationship Id="rId18" Type="http://schemas.openxmlformats.org/officeDocument/2006/relationships/hyperlink" Target="http://www.lecidef.fr/fiches-pratiques/pendant-le-contrat/le-contrat-de-franchise_23.html" TargetMode="External"/><Relationship Id="rId3" Type="http://schemas.openxmlformats.org/officeDocument/2006/relationships/hyperlink" Target="http://www.observatoiredelafranchise.fr/" TargetMode="External"/><Relationship Id="rId7" Type="http://schemas.openxmlformats.org/officeDocument/2006/relationships/hyperlink" Target="http://droit-finances.commentcamarche.net/" TargetMode="External"/><Relationship Id="rId12" Type="http://schemas.openxmlformats.org/officeDocument/2006/relationships/hyperlink" Target="http://www.youscribe.com/" TargetMode="External"/><Relationship Id="rId17" Type="http://schemas.openxmlformats.org/officeDocument/2006/relationships/hyperlink" Target="http://www.lesechosdelafranchise.com/dip" TargetMode="External"/><Relationship Id="rId2" Type="http://schemas.openxmlformats.org/officeDocument/2006/relationships/notesSlide" Target="../notesSlides/notesSlide59.xml"/><Relationship Id="rId16" Type="http://schemas.openxmlformats.org/officeDocument/2006/relationships/hyperlink" Target="http://www.dissertationsgratuites.com/" TargetMode="External"/><Relationship Id="rId1" Type="http://schemas.openxmlformats.org/officeDocument/2006/relationships/slideLayout" Target="../slideLayouts/slideLayout2.xml"/><Relationship Id="rId6" Type="http://schemas.openxmlformats.org/officeDocument/2006/relationships/hyperlink" Target="http://www.oodoc.com/25375-expose-droit-affaires-franchise.php" TargetMode="External"/><Relationship Id="rId11" Type="http://schemas.openxmlformats.org/officeDocument/2006/relationships/hyperlink" Target="http://www.choisir-sa-franchise.com/comprendre-la-franchise.html" TargetMode="External"/><Relationship Id="rId5" Type="http://schemas.openxmlformats.org/officeDocument/2006/relationships/hyperlink" Target="http://www.oodoc.com/" TargetMode="External"/><Relationship Id="rId15" Type="http://schemas.openxmlformats.org/officeDocument/2006/relationships/hyperlink" Target="http://entreprendre.franchise-magazine.com/" TargetMode="External"/><Relationship Id="rId10" Type="http://schemas.openxmlformats.org/officeDocument/2006/relationships/hyperlink" Target="http://www.observatoiredelafranchise.ma/" TargetMode="External"/><Relationship Id="rId4" Type="http://schemas.openxmlformats.org/officeDocument/2006/relationships/hyperlink" Target="http://www.wladbladi.net/forum/forum-etudiants/80102-expose-contrat-franchise.html" TargetMode="External"/><Relationship Id="rId9" Type="http://schemas.openxmlformats.org/officeDocument/2006/relationships/hyperlink" Target="http://www.observatoiredelafranchise.ma/cgi-bin/home/p.php?n=69" TargetMode="External"/><Relationship Id="rId14" Type="http://schemas.openxmlformats.org/officeDocument/2006/relationships/hyperlink" Target="http://www.toute-la-franchise.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55650" y="2852738"/>
            <a:ext cx="7772400" cy="857250"/>
          </a:xfrm>
        </p:spPr>
        <p:txBody>
          <a:bodyPr/>
          <a:lstStyle/>
          <a:p>
            <a:pPr eaLnBrk="1" hangingPunct="1"/>
            <a:r>
              <a:rPr lang="fr-CA" sz="7200" b="1" smtClean="0">
                <a:solidFill>
                  <a:srgbClr val="996721"/>
                </a:solidFill>
                <a:latin typeface="Algerian" pitchFamily="82" charset="0"/>
              </a:rPr>
              <a:t>LA FRANCHISE </a:t>
            </a:r>
          </a:p>
        </p:txBody>
      </p:sp>
      <p:sp>
        <p:nvSpPr>
          <p:cNvPr id="2051" name="Sous-titre 2"/>
          <p:cNvSpPr>
            <a:spLocks noGrp="1"/>
          </p:cNvSpPr>
          <p:nvPr>
            <p:ph type="subTitle" idx="1"/>
          </p:nvPr>
        </p:nvSpPr>
        <p:spPr>
          <a:xfrm>
            <a:off x="0" y="4076700"/>
            <a:ext cx="9144000" cy="2352675"/>
          </a:xfrm>
        </p:spPr>
        <p:txBody>
          <a:bodyPr/>
          <a:lstStyle/>
          <a:p>
            <a:pPr algn="l" eaLnBrk="1" hangingPunct="1"/>
            <a:r>
              <a:rPr lang="fr-FR" b="1" u="sng" dirty="0" smtClean="0">
                <a:solidFill>
                  <a:schemeClr val="tx1"/>
                </a:solidFill>
              </a:rPr>
              <a:t>Préparé &amp; présenté par </a:t>
            </a:r>
            <a:r>
              <a:rPr lang="fr-FR" b="1" dirty="0" smtClean="0">
                <a:solidFill>
                  <a:schemeClr val="tx1"/>
                </a:solidFill>
              </a:rPr>
              <a:t>:       </a:t>
            </a:r>
            <a:r>
              <a:rPr lang="fr-FR" b="1" u="sng" dirty="0" smtClean="0">
                <a:solidFill>
                  <a:schemeClr val="tx1"/>
                </a:solidFill>
              </a:rPr>
              <a:t>Encadré par </a:t>
            </a:r>
            <a:r>
              <a:rPr lang="fr-FR" b="1" dirty="0" smtClean="0">
                <a:solidFill>
                  <a:schemeClr val="tx1"/>
                </a:solidFill>
              </a:rPr>
              <a:t>:</a:t>
            </a:r>
          </a:p>
          <a:p>
            <a:pPr algn="l" eaLnBrk="1" hangingPunct="1"/>
            <a:r>
              <a:rPr lang="fr-FR" dirty="0" smtClean="0">
                <a:solidFill>
                  <a:schemeClr val="tx1"/>
                </a:solidFill>
              </a:rPr>
              <a:t> </a:t>
            </a:r>
            <a:r>
              <a:rPr lang="fr-FR" dirty="0" err="1" smtClean="0">
                <a:solidFill>
                  <a:schemeClr val="tx1"/>
                </a:solidFill>
              </a:rPr>
              <a:t>Nezha</a:t>
            </a:r>
            <a:r>
              <a:rPr lang="fr-FR" dirty="0" smtClean="0">
                <a:solidFill>
                  <a:schemeClr val="tx1"/>
                </a:solidFill>
              </a:rPr>
              <a:t> </a:t>
            </a:r>
            <a:r>
              <a:rPr lang="fr-FR" dirty="0" smtClean="0">
                <a:solidFill>
                  <a:schemeClr val="tx1"/>
                </a:solidFill>
              </a:rPr>
              <a:t>BENMOUSSA               </a:t>
            </a:r>
            <a:r>
              <a:rPr lang="fr-FR" dirty="0" smtClean="0">
                <a:solidFill>
                  <a:schemeClr val="tx1"/>
                </a:solidFill>
              </a:rPr>
              <a:t>M</a:t>
            </a:r>
            <a:r>
              <a:rPr lang="fr-FR" dirty="0" smtClean="0">
                <a:solidFill>
                  <a:schemeClr val="tx1"/>
                </a:solidFill>
              </a:rPr>
              <a:t>. </a:t>
            </a:r>
            <a:r>
              <a:rPr lang="fr-FR" dirty="0" smtClean="0">
                <a:solidFill>
                  <a:schemeClr val="tx1"/>
                </a:solidFill>
              </a:rPr>
              <a:t>BERREDA</a:t>
            </a:r>
          </a:p>
          <a:p>
            <a:pPr algn="l" eaLnBrk="1" hangingPunct="1"/>
            <a:r>
              <a:rPr lang="fr-FR" dirty="0" smtClean="0">
                <a:solidFill>
                  <a:schemeClr val="tx1"/>
                </a:solidFill>
              </a:rPr>
              <a:t> </a:t>
            </a:r>
            <a:r>
              <a:rPr lang="fr-FR" dirty="0" smtClean="0">
                <a:solidFill>
                  <a:schemeClr val="tx1"/>
                </a:solidFill>
              </a:rPr>
              <a:t>Souad AHRIZ</a:t>
            </a:r>
            <a:endParaRPr lang="fr-FR" dirty="0" smtClean="0">
              <a:solidFill>
                <a:schemeClr val="tx1"/>
              </a:solidFill>
            </a:endParaRPr>
          </a:p>
          <a:p>
            <a:pPr algn="l" eaLnBrk="1" hangingPunct="1"/>
            <a:r>
              <a:rPr lang="fr-FR" dirty="0" smtClean="0">
                <a:solidFill>
                  <a:schemeClr val="tx1"/>
                </a:solidFill>
              </a:rPr>
              <a:t> </a:t>
            </a:r>
            <a:r>
              <a:rPr lang="fr-FR" dirty="0" err="1" smtClean="0">
                <a:solidFill>
                  <a:schemeClr val="tx1"/>
                </a:solidFill>
              </a:rPr>
              <a:t>Wahiba</a:t>
            </a:r>
            <a:r>
              <a:rPr lang="fr-FR" dirty="0" smtClean="0">
                <a:solidFill>
                  <a:schemeClr val="tx1"/>
                </a:solidFill>
              </a:rPr>
              <a:t> </a:t>
            </a:r>
            <a:r>
              <a:rPr lang="fr-FR" dirty="0" smtClean="0">
                <a:solidFill>
                  <a:schemeClr val="tx1"/>
                </a:solidFill>
              </a:rPr>
              <a:t>KHARTI</a:t>
            </a:r>
          </a:p>
        </p:txBody>
      </p:sp>
      <p:pic>
        <p:nvPicPr>
          <p:cNvPr id="2052" name="Image 5"/>
          <p:cNvPicPr>
            <a:picLocks noChangeAspect="1" noChangeArrowheads="1"/>
          </p:cNvPicPr>
          <p:nvPr/>
        </p:nvPicPr>
        <p:blipFill>
          <a:blip r:embed="rId4" cstate="print"/>
          <a:srcRect/>
          <a:stretch>
            <a:fillRect/>
          </a:stretch>
        </p:blipFill>
        <p:spPr bwMode="auto">
          <a:xfrm>
            <a:off x="0" y="0"/>
            <a:ext cx="1908175" cy="1052513"/>
          </a:xfrm>
          <a:prstGeom prst="rect">
            <a:avLst/>
          </a:prstGeom>
          <a:noFill/>
          <a:ln w="9525">
            <a:noFill/>
            <a:miter lim="800000"/>
            <a:headEnd/>
            <a:tailEnd/>
          </a:ln>
        </p:spPr>
      </p:pic>
      <p:pic>
        <p:nvPicPr>
          <p:cNvPr id="2053" name="Image 6"/>
          <p:cNvPicPr>
            <a:picLocks noChangeAspect="1" noChangeArrowheads="1"/>
          </p:cNvPicPr>
          <p:nvPr/>
        </p:nvPicPr>
        <p:blipFill>
          <a:blip r:embed="rId5" cstate="print"/>
          <a:srcRect/>
          <a:stretch>
            <a:fillRect/>
          </a:stretch>
        </p:blipFill>
        <p:spPr bwMode="auto">
          <a:xfrm>
            <a:off x="7164388" y="0"/>
            <a:ext cx="1979612" cy="1196975"/>
          </a:xfrm>
          <a:prstGeom prst="rect">
            <a:avLst/>
          </a:prstGeom>
          <a:noFill/>
          <a:ln w="9525">
            <a:noFill/>
            <a:miter lim="800000"/>
            <a:headEnd/>
            <a:tailEnd/>
          </a:ln>
        </p:spPr>
      </p:pic>
      <p:sp>
        <p:nvSpPr>
          <p:cNvPr id="2054" name="ZoneTexte 5"/>
          <p:cNvSpPr txBox="1">
            <a:spLocks noChangeArrowheads="1"/>
          </p:cNvSpPr>
          <p:nvPr/>
        </p:nvSpPr>
        <p:spPr bwMode="auto">
          <a:xfrm>
            <a:off x="5600700" y="6396038"/>
            <a:ext cx="3543300" cy="461962"/>
          </a:xfrm>
          <a:prstGeom prst="rect">
            <a:avLst/>
          </a:prstGeom>
          <a:noFill/>
          <a:ln w="9525">
            <a:noFill/>
            <a:miter lim="800000"/>
            <a:headEnd/>
            <a:tailEnd/>
          </a:ln>
        </p:spPr>
        <p:txBody>
          <a:bodyPr wrap="none">
            <a:spAutoFit/>
          </a:bodyPr>
          <a:lstStyle/>
          <a:p>
            <a:r>
              <a:rPr lang="fr-FR" sz="2400" b="1">
                <a:latin typeface="Times New Roman" pitchFamily="18" charset="0"/>
                <a:cs typeface="Times New Roman" pitchFamily="18" charset="0"/>
              </a:rPr>
              <a:t>MASTER ISIF 2011/2012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b="1" smtClean="0">
                <a:solidFill>
                  <a:srgbClr val="996721"/>
                </a:solidFill>
                <a:cs typeface="Times New Roman" pitchFamily="18" charset="0"/>
              </a:rPr>
              <a:t>ELÉMENTS DU CONTRAT</a:t>
            </a:r>
            <a:endParaRPr lang="fr-FR" smtClean="0">
              <a:solidFill>
                <a:srgbClr val="996721"/>
              </a:solidFill>
            </a:endParaRPr>
          </a:p>
        </p:txBody>
      </p:sp>
      <p:sp>
        <p:nvSpPr>
          <p:cNvPr id="11267" name="Espace réservé du contenu 2"/>
          <p:cNvSpPr>
            <a:spLocks noGrp="1"/>
          </p:cNvSpPr>
          <p:nvPr>
            <p:ph sz="quarter" idx="1"/>
          </p:nvPr>
        </p:nvSpPr>
        <p:spPr>
          <a:xfrm>
            <a:off x="612775" y="1600200"/>
            <a:ext cx="8316913" cy="4495800"/>
          </a:xfrm>
        </p:spPr>
        <p:txBody>
          <a:bodyPr/>
          <a:lstStyle/>
          <a:p>
            <a:pPr>
              <a:buFont typeface="Wingdings" pitchFamily="2" charset="2"/>
              <a:buChar char="ü"/>
            </a:pPr>
            <a:r>
              <a:rPr lang="fr-FR" smtClean="0"/>
              <a:t>L’utilisation d’un nom ou d’une enseigne,</a:t>
            </a:r>
          </a:p>
          <a:p>
            <a:pPr>
              <a:buFont typeface="Wingdings" pitchFamily="2" charset="2"/>
              <a:buChar char="ü"/>
            </a:pPr>
            <a:r>
              <a:rPr lang="fr-FR" smtClean="0"/>
              <a:t>Un mode de présentation uniformisé des locaux,</a:t>
            </a:r>
          </a:p>
          <a:p>
            <a:pPr>
              <a:buFont typeface="Wingdings" pitchFamily="2" charset="2"/>
              <a:buChar char="ü"/>
            </a:pPr>
            <a:r>
              <a:rPr lang="fr-FR" smtClean="0"/>
              <a:t>L’approvisionnement ou le référencement de produits et/ou de services,</a:t>
            </a:r>
          </a:p>
          <a:p>
            <a:pPr>
              <a:buFont typeface="Wingdings" pitchFamily="2" charset="2"/>
              <a:buChar char="ü"/>
            </a:pPr>
            <a:r>
              <a:rPr lang="fr-FR" smtClean="0"/>
              <a:t>La transmission d’un savoir-faire,</a:t>
            </a:r>
          </a:p>
          <a:p>
            <a:pPr>
              <a:buFont typeface="Wingdings" pitchFamily="2" charset="2"/>
              <a:buChar char="ü"/>
            </a:pPr>
            <a:r>
              <a:rPr lang="fr-FR" smtClean="0"/>
              <a:t>Une assistance commerciale pendant la durée de l’accord.</a:t>
            </a:r>
          </a:p>
          <a:p>
            <a:endParaRPr lang="fr-F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b="1" smtClean="0">
                <a:solidFill>
                  <a:srgbClr val="996721"/>
                </a:solidFill>
                <a:cs typeface="Times New Roman" pitchFamily="18" charset="0"/>
              </a:rPr>
              <a:t>QU’EST CE QU’UN FRANCHISEUR ? </a:t>
            </a:r>
            <a:endParaRPr lang="fr-FR" smtClean="0">
              <a:solidFill>
                <a:srgbClr val="996721"/>
              </a:solidFill>
            </a:endParaRPr>
          </a:p>
        </p:txBody>
      </p:sp>
      <p:sp>
        <p:nvSpPr>
          <p:cNvPr id="3" name="Espace réservé du contenu 2"/>
          <p:cNvSpPr>
            <a:spLocks noGrp="1"/>
          </p:cNvSpPr>
          <p:nvPr>
            <p:ph sz="quarter" idx="1"/>
          </p:nvPr>
        </p:nvSpPr>
        <p:spPr>
          <a:xfrm>
            <a:off x="571500" y="1357313"/>
            <a:ext cx="8229600" cy="4525962"/>
          </a:xfrm>
        </p:spPr>
        <p:txBody>
          <a:bodyPr>
            <a:normAutofit fontScale="62500" lnSpcReduction="20000"/>
          </a:bodyPr>
          <a:lstStyle/>
          <a:p>
            <a:pPr>
              <a:buFont typeface="Arial" pitchFamily="34" charset="0"/>
              <a:buNone/>
              <a:defRPr/>
            </a:pPr>
            <a:r>
              <a:rPr lang="fr-BE" b="1" dirty="0"/>
              <a:t> </a:t>
            </a:r>
            <a:endParaRPr lang="fr-FR" dirty="0"/>
          </a:p>
          <a:p>
            <a:pPr algn="just">
              <a:buFont typeface="Arial" pitchFamily="34" charset="0"/>
              <a:buNone/>
              <a:defRPr/>
            </a:pPr>
            <a:r>
              <a:rPr lang="fr-FR" dirty="0" smtClean="0"/>
              <a:t>	</a:t>
            </a:r>
            <a:r>
              <a:rPr lang="fr-FR" sz="4100" dirty="0" smtClean="0"/>
              <a:t>Le </a:t>
            </a:r>
            <a:r>
              <a:rPr lang="fr-FR" sz="4100" dirty="0"/>
              <a:t>franchiseur est un commerçant, un artisan, un industriel ou un prestataire de service, personne physique ou morale, ayant :</a:t>
            </a:r>
          </a:p>
          <a:p>
            <a:pPr algn="just">
              <a:buFont typeface="Arial" pitchFamily="34" charset="0"/>
              <a:buNone/>
              <a:defRPr/>
            </a:pPr>
            <a:r>
              <a:rPr lang="fr-FR" sz="4100" dirty="0"/>
              <a:t> </a:t>
            </a:r>
          </a:p>
          <a:p>
            <a:pPr marL="719138" indent="106363" algn="just">
              <a:buFont typeface="Wingdings" pitchFamily="2" charset="2"/>
              <a:buChar char="q"/>
              <a:defRPr/>
            </a:pPr>
            <a:r>
              <a:rPr lang="fr-FR" sz="4100" dirty="0" smtClean="0"/>
              <a:t> la </a:t>
            </a:r>
            <a:r>
              <a:rPr lang="fr-FR" sz="4100" dirty="0"/>
              <a:t>propriété ou le droit d'usage de signes distinctifs : marque, enseigne, logos, dessins, modèles ou brevets</a:t>
            </a:r>
            <a:r>
              <a:rPr lang="fr-FR" sz="4100" dirty="0" smtClean="0"/>
              <a:t>,</a:t>
            </a:r>
          </a:p>
          <a:p>
            <a:pPr marL="719138" indent="106363" algn="just">
              <a:buFont typeface="Arial" pitchFamily="34" charset="0"/>
              <a:buNone/>
              <a:defRPr/>
            </a:pPr>
            <a:endParaRPr lang="fr-FR" sz="4100" dirty="0" smtClean="0"/>
          </a:p>
          <a:p>
            <a:pPr marL="719138" indent="106363" algn="just">
              <a:buFont typeface="Wingdings" pitchFamily="2" charset="2"/>
              <a:buChar char="q"/>
              <a:defRPr/>
            </a:pPr>
            <a:r>
              <a:rPr lang="fr-FR" sz="4100" dirty="0" smtClean="0"/>
              <a:t> une </a:t>
            </a:r>
            <a:r>
              <a:rPr lang="fr-FR" sz="4100" dirty="0"/>
              <a:t>collection de produits et/ou services,</a:t>
            </a:r>
          </a:p>
          <a:p>
            <a:pPr marL="719138" indent="106363" algn="just">
              <a:buFont typeface="Arial" pitchFamily="34" charset="0"/>
              <a:buNone/>
              <a:defRPr/>
            </a:pPr>
            <a:endParaRPr lang="fr-FR" sz="4100" dirty="0"/>
          </a:p>
          <a:p>
            <a:pPr marL="719138" indent="106363" algn="just">
              <a:buFont typeface="Wingdings" pitchFamily="2" charset="2"/>
              <a:buChar char="q"/>
              <a:defRPr/>
            </a:pPr>
            <a:r>
              <a:rPr lang="fr-FR" sz="4100" dirty="0" smtClean="0"/>
              <a:t> un </a:t>
            </a:r>
            <a:r>
              <a:rPr lang="fr-FR" sz="4100" dirty="0"/>
              <a:t>savoir-faire acquis dans une ou plusieurs unités </a:t>
            </a:r>
            <a:r>
              <a:rPr lang="fr-FR" sz="4100" dirty="0" smtClean="0"/>
              <a:t>pilotes</a:t>
            </a:r>
          </a:p>
          <a:p>
            <a:pPr>
              <a:buFontTx/>
              <a:buChar char="-"/>
              <a:defRPr/>
            </a:pPr>
            <a:endParaRPr lang="fr-FR" dirty="0" smtClean="0"/>
          </a:p>
          <a:p>
            <a:pPr>
              <a:buFont typeface="Arial" pitchFamily="34" charset="0"/>
              <a:buChar char="•"/>
              <a:defRPr/>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214438" y="1071563"/>
            <a:ext cx="7643812" cy="4032250"/>
          </a:xfrm>
          <a:prstGeom prst="rect">
            <a:avLst/>
          </a:prstGeom>
          <a:noFill/>
          <a:ln w="9525">
            <a:noFill/>
            <a:miter lim="800000"/>
            <a:headEnd/>
            <a:tailEnd/>
          </a:ln>
        </p:spPr>
        <p:txBody>
          <a:bodyPr>
            <a:spAutoFit/>
          </a:bodyPr>
          <a:lstStyle/>
          <a:p>
            <a:pPr algn="ctr"/>
            <a:r>
              <a:rPr lang="fr-FR" sz="3200" b="1" dirty="0"/>
              <a:t>selon la Norme AFNOR Z 20-000, août 1987,</a:t>
            </a:r>
          </a:p>
          <a:p>
            <a:r>
              <a:rPr lang="fr-FR" sz="3200" dirty="0"/>
              <a:t>	</a:t>
            </a:r>
          </a:p>
          <a:p>
            <a:pPr algn="just"/>
            <a:r>
              <a:rPr lang="fr-FR" sz="3200" dirty="0"/>
              <a:t>	Une </a:t>
            </a:r>
            <a:r>
              <a:rPr lang="fr-FR" sz="3200" b="1" dirty="0"/>
              <a:t>unité pilote  est </a:t>
            </a:r>
            <a:r>
              <a:rPr lang="fr-FR" sz="3200" dirty="0"/>
              <a:t>un  centre exploitant le concept et la formule destinés à être 	reproduits par autrui et présentant un résultat positif sur un exercice d'au moins douze mois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b="1" smtClean="0">
                <a:solidFill>
                  <a:srgbClr val="996721"/>
                </a:solidFill>
                <a:cs typeface="Times New Roman" pitchFamily="18" charset="0"/>
              </a:rPr>
              <a:t>QU’EST CE QU’UN FRANCHISÉ ? </a:t>
            </a:r>
            <a:endParaRPr lang="fr-FR" smtClean="0">
              <a:solidFill>
                <a:srgbClr val="996721"/>
              </a:solidFill>
            </a:endParaRPr>
          </a:p>
        </p:txBody>
      </p:sp>
      <p:sp>
        <p:nvSpPr>
          <p:cNvPr id="3" name="Espace réservé du contenu 2"/>
          <p:cNvSpPr>
            <a:spLocks noGrp="1"/>
          </p:cNvSpPr>
          <p:nvPr>
            <p:ph sz="quarter" idx="1"/>
          </p:nvPr>
        </p:nvSpPr>
        <p:spPr/>
        <p:txBody>
          <a:bodyPr>
            <a:normAutofit fontScale="92500" lnSpcReduction="20000"/>
          </a:bodyPr>
          <a:lstStyle/>
          <a:p>
            <a:pPr>
              <a:buFont typeface="Arial" pitchFamily="34" charset="0"/>
              <a:buNone/>
              <a:defRPr/>
            </a:pPr>
            <a:endParaRPr lang="fr-FR" dirty="0"/>
          </a:p>
          <a:p>
            <a:pPr algn="just">
              <a:buFont typeface="Arial" pitchFamily="34" charset="0"/>
              <a:buChar char="•"/>
              <a:defRPr/>
            </a:pPr>
            <a:r>
              <a:rPr lang="fr-FR" sz="2800" dirty="0">
                <a:cs typeface="Calibri" pitchFamily="34" charset="0"/>
              </a:rPr>
              <a:t>Le franchisé est une entreprise juridiquement et économiquement indépendante, personne physique ou morale, liée par contrat au franchiseur. </a:t>
            </a:r>
            <a:endParaRPr lang="fr-FR" sz="2800" dirty="0" smtClean="0">
              <a:cs typeface="Calibri" pitchFamily="34" charset="0"/>
            </a:endParaRPr>
          </a:p>
          <a:p>
            <a:pPr algn="just">
              <a:buFont typeface="Arial" pitchFamily="34" charset="0"/>
              <a:buChar char="•"/>
              <a:defRPr/>
            </a:pPr>
            <a:endParaRPr lang="fr-FR" sz="2800" dirty="0" smtClean="0">
              <a:cs typeface="Calibri" pitchFamily="34" charset="0"/>
            </a:endParaRPr>
          </a:p>
          <a:p>
            <a:pPr>
              <a:buFont typeface="Arial" pitchFamily="34" charset="0"/>
              <a:buChar char="•"/>
              <a:defRPr/>
            </a:pPr>
            <a:r>
              <a:rPr lang="fr-FR" sz="2800" dirty="0" smtClean="0">
                <a:cs typeface="Calibri" pitchFamily="34" charset="0"/>
              </a:rPr>
              <a:t>Il </a:t>
            </a:r>
            <a:r>
              <a:rPr lang="fr-FR" sz="2800" dirty="0">
                <a:cs typeface="Calibri" pitchFamily="34" charset="0"/>
              </a:rPr>
              <a:t>doit </a:t>
            </a:r>
            <a:r>
              <a:rPr lang="fr-FR" sz="2800" dirty="0" smtClean="0">
                <a:cs typeface="Calibri" pitchFamily="34" charset="0"/>
              </a:rPr>
              <a:t>être : </a:t>
            </a:r>
          </a:p>
          <a:p>
            <a:pPr>
              <a:buFont typeface="Arial" pitchFamily="34" charset="0"/>
              <a:buChar char="•"/>
              <a:defRPr/>
            </a:pPr>
            <a:endParaRPr lang="fr-FR" sz="2600" dirty="0" smtClean="0">
              <a:cs typeface="Calibri" pitchFamily="34" charset="0"/>
            </a:endParaRPr>
          </a:p>
          <a:p>
            <a:pPr lvl="1">
              <a:buFont typeface="Arial" pitchFamily="34" charset="0"/>
              <a:buChar char="–"/>
              <a:defRPr/>
            </a:pPr>
            <a:r>
              <a:rPr lang="fr-FR" dirty="0" smtClean="0">
                <a:cs typeface="Calibri" pitchFamily="34" charset="0"/>
              </a:rPr>
              <a:t> </a:t>
            </a:r>
            <a:r>
              <a:rPr lang="fr-FR" dirty="0">
                <a:cs typeface="Calibri" pitchFamily="34" charset="0"/>
              </a:rPr>
              <a:t>animé d'un esprit </a:t>
            </a:r>
            <a:r>
              <a:rPr lang="fr-FR" dirty="0" smtClean="0">
                <a:cs typeface="Calibri" pitchFamily="34" charset="0"/>
              </a:rPr>
              <a:t>d'entreprise ;</a:t>
            </a:r>
          </a:p>
          <a:p>
            <a:pPr lvl="1">
              <a:buFont typeface="Arial" pitchFamily="34" charset="0"/>
              <a:buChar char="–"/>
              <a:defRPr/>
            </a:pPr>
            <a:r>
              <a:rPr lang="fr-FR" dirty="0" smtClean="0">
                <a:cs typeface="Calibri" pitchFamily="34" charset="0"/>
              </a:rPr>
              <a:t>avoir </a:t>
            </a:r>
            <a:r>
              <a:rPr lang="fr-FR" dirty="0">
                <a:cs typeface="Calibri" pitchFamily="34" charset="0"/>
              </a:rPr>
              <a:t>la volonté de collaborer à la réussite du réseau de </a:t>
            </a:r>
            <a:r>
              <a:rPr lang="fr-FR" dirty="0" smtClean="0">
                <a:cs typeface="Calibri" pitchFamily="34" charset="0"/>
              </a:rPr>
              <a:t>franchise;</a:t>
            </a:r>
          </a:p>
          <a:p>
            <a:pPr lvl="1">
              <a:buFont typeface="Arial" pitchFamily="34" charset="0"/>
              <a:buChar char="–"/>
              <a:defRPr/>
            </a:pPr>
            <a:r>
              <a:rPr lang="fr-FR" dirty="0" smtClean="0">
                <a:cs typeface="Calibri" pitchFamily="34" charset="0"/>
              </a:rPr>
              <a:t>Être responsable</a:t>
            </a:r>
            <a:r>
              <a:rPr lang="fr-FR" dirty="0">
                <a:cs typeface="Calibri" pitchFamily="34" charset="0"/>
              </a:rPr>
              <a:t>, à l'égard des tiers, des actes accomplis dans le cadre de cette exploitation</a:t>
            </a:r>
            <a:r>
              <a:rPr lang="fr-FR"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FR" b="1" smtClean="0">
                <a:solidFill>
                  <a:srgbClr val="996721"/>
                </a:solidFill>
                <a:cs typeface="Times New Roman" pitchFamily="18" charset="0"/>
              </a:rPr>
              <a:t>COMMENT DEVENIR FRANCHISÉ ? </a:t>
            </a:r>
            <a:endParaRPr lang="fr-FR" smtClean="0">
              <a:solidFill>
                <a:srgbClr val="996721"/>
              </a:solidFill>
            </a:endParaRPr>
          </a:p>
        </p:txBody>
      </p:sp>
      <p:sp>
        <p:nvSpPr>
          <p:cNvPr id="3" name="Espace réservé du contenu 2"/>
          <p:cNvSpPr>
            <a:spLocks noGrp="1"/>
          </p:cNvSpPr>
          <p:nvPr>
            <p:ph sz="quarter" idx="1"/>
          </p:nvPr>
        </p:nvSpPr>
        <p:spPr/>
        <p:txBody>
          <a:bodyPr>
            <a:normAutofit fontScale="85000" lnSpcReduction="10000"/>
          </a:bodyPr>
          <a:lstStyle/>
          <a:p>
            <a:pPr algn="just">
              <a:buFont typeface="Arial" pitchFamily="34" charset="0"/>
              <a:buNone/>
              <a:defRPr/>
            </a:pPr>
            <a:r>
              <a:rPr lang="fr-FR" sz="3100" dirty="0" smtClean="0">
                <a:solidFill>
                  <a:srgbClr val="082652"/>
                </a:solidFill>
                <a:cs typeface="Calibri" pitchFamily="34" charset="0"/>
              </a:rPr>
              <a:t>	Procéder à une </a:t>
            </a:r>
            <a:r>
              <a:rPr lang="fr-FR" sz="3100" b="1" dirty="0" smtClean="0">
                <a:solidFill>
                  <a:srgbClr val="CC3300"/>
                </a:solidFill>
                <a:cs typeface="Calibri" pitchFamily="34" charset="0"/>
              </a:rPr>
              <a:t>étude</a:t>
            </a:r>
            <a:r>
              <a:rPr lang="fr-FR" sz="3100" dirty="0" smtClean="0">
                <a:solidFill>
                  <a:srgbClr val="082652"/>
                </a:solidFill>
                <a:cs typeface="Calibri" pitchFamily="34" charset="0"/>
              </a:rPr>
              <a:t> permettant d’appréhender avec justesse le potentiel du projet.</a:t>
            </a:r>
          </a:p>
          <a:p>
            <a:pPr>
              <a:buFont typeface="Arial" pitchFamily="34" charset="0"/>
              <a:buChar char="•"/>
              <a:defRPr/>
            </a:pPr>
            <a:r>
              <a:rPr lang="fr-FR" sz="3100" b="1" dirty="0" smtClean="0">
                <a:solidFill>
                  <a:srgbClr val="0B61B8"/>
                </a:solidFill>
                <a:cs typeface="Calibri" pitchFamily="34" charset="0"/>
              </a:rPr>
              <a:t>Quelle localisation ?</a:t>
            </a:r>
          </a:p>
          <a:p>
            <a:pPr>
              <a:buFont typeface="Arial" pitchFamily="34" charset="0"/>
              <a:buNone/>
              <a:defRPr/>
            </a:pPr>
            <a:r>
              <a:rPr lang="fr-FR" sz="3100" dirty="0" smtClean="0">
                <a:solidFill>
                  <a:srgbClr val="082652"/>
                </a:solidFill>
                <a:cs typeface="Calibri" pitchFamily="34" charset="0"/>
              </a:rPr>
              <a:t>	   - lieu d’implantation</a:t>
            </a:r>
            <a:br>
              <a:rPr lang="fr-FR" sz="3100" dirty="0" smtClean="0">
                <a:solidFill>
                  <a:srgbClr val="082652"/>
                </a:solidFill>
                <a:cs typeface="Calibri" pitchFamily="34" charset="0"/>
              </a:rPr>
            </a:br>
            <a:r>
              <a:rPr lang="fr-FR" sz="3100" dirty="0" smtClean="0">
                <a:solidFill>
                  <a:srgbClr val="082652"/>
                </a:solidFill>
                <a:cs typeface="Calibri" pitchFamily="34" charset="0"/>
              </a:rPr>
              <a:t>   - concurrence (spécialistes / centres-auto/ garages…)</a:t>
            </a:r>
            <a:br>
              <a:rPr lang="fr-FR" sz="3100" dirty="0" smtClean="0">
                <a:solidFill>
                  <a:srgbClr val="082652"/>
                </a:solidFill>
                <a:cs typeface="Calibri" pitchFamily="34" charset="0"/>
              </a:rPr>
            </a:br>
            <a:r>
              <a:rPr lang="fr-FR" sz="3100" dirty="0" smtClean="0">
                <a:solidFill>
                  <a:srgbClr val="082652"/>
                </a:solidFill>
                <a:cs typeface="Calibri" pitchFamily="34" charset="0"/>
              </a:rPr>
              <a:t/>
            </a:r>
            <a:br>
              <a:rPr lang="fr-FR" sz="3100" dirty="0" smtClean="0">
                <a:solidFill>
                  <a:srgbClr val="082652"/>
                </a:solidFill>
                <a:cs typeface="Calibri" pitchFamily="34" charset="0"/>
              </a:rPr>
            </a:br>
            <a:r>
              <a:rPr lang="fr-FR" sz="3100" b="1" dirty="0" smtClean="0">
                <a:solidFill>
                  <a:srgbClr val="0B61B8"/>
                </a:solidFill>
                <a:cs typeface="Calibri" pitchFamily="34" charset="0"/>
              </a:rPr>
              <a:t>Quel potentiel ?</a:t>
            </a:r>
          </a:p>
          <a:p>
            <a:pPr>
              <a:buFont typeface="Arial" pitchFamily="34" charset="0"/>
              <a:buNone/>
              <a:defRPr/>
            </a:pPr>
            <a:r>
              <a:rPr lang="fr-FR" sz="3100" dirty="0" smtClean="0">
                <a:solidFill>
                  <a:srgbClr val="082652"/>
                </a:solidFill>
                <a:cs typeface="Calibri" pitchFamily="34" charset="0"/>
              </a:rPr>
              <a:t>	  - potentiel clients (à 1 km, à 5 km)</a:t>
            </a:r>
            <a:br>
              <a:rPr lang="fr-FR" sz="3100" dirty="0" smtClean="0">
                <a:solidFill>
                  <a:srgbClr val="082652"/>
                </a:solidFill>
                <a:cs typeface="Calibri" pitchFamily="34" charset="0"/>
              </a:rPr>
            </a:br>
            <a:r>
              <a:rPr lang="fr-FR" sz="3100" dirty="0" smtClean="0">
                <a:solidFill>
                  <a:srgbClr val="082652"/>
                </a:solidFill>
                <a:cs typeface="Calibri" pitchFamily="34" charset="0"/>
              </a:rPr>
              <a:t>   - potentiel véhicules (à 1 km, à 5 km)</a:t>
            </a:r>
            <a:br>
              <a:rPr lang="fr-FR" sz="3100" dirty="0" smtClean="0">
                <a:solidFill>
                  <a:srgbClr val="082652"/>
                </a:solidFill>
                <a:cs typeface="Calibri" pitchFamily="34" charset="0"/>
              </a:rPr>
            </a:br>
            <a:r>
              <a:rPr lang="fr-FR" sz="3100" dirty="0" smtClean="0">
                <a:solidFill>
                  <a:srgbClr val="082652"/>
                </a:solidFill>
                <a:cs typeface="Calibri" pitchFamily="34" charset="0"/>
              </a:rPr>
              <a:t>   - potentiel CA</a:t>
            </a:r>
            <a:br>
              <a:rPr lang="fr-FR" sz="3100" dirty="0" smtClean="0">
                <a:solidFill>
                  <a:srgbClr val="082652"/>
                </a:solidFill>
                <a:cs typeface="Calibri" pitchFamily="34" charset="0"/>
              </a:rPr>
            </a:br>
            <a:r>
              <a:rPr lang="fr-FR" sz="3100" dirty="0" smtClean="0">
                <a:solidFill>
                  <a:srgbClr val="082652"/>
                </a:solidFill>
                <a:cs typeface="Calibri" pitchFamily="34" charset="0"/>
              </a:rPr>
              <a:t>  - potentiel par produit </a:t>
            </a:r>
          </a:p>
          <a:p>
            <a:pPr>
              <a:buFont typeface="Arial" pitchFamily="34" charset="0"/>
              <a:buChar char="•"/>
              <a:defRPr/>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b="1" smtClean="0">
                <a:solidFill>
                  <a:srgbClr val="996721"/>
                </a:solidFill>
                <a:cs typeface="Times New Roman" pitchFamily="18" charset="0"/>
              </a:rPr>
              <a:t>COMMENT DEVENIR FRANCHISÉ ? </a:t>
            </a:r>
            <a:endParaRPr lang="fr-FR" smtClean="0">
              <a:solidFill>
                <a:srgbClr val="996721"/>
              </a:solidFill>
            </a:endParaRPr>
          </a:p>
        </p:txBody>
      </p:sp>
      <p:sp>
        <p:nvSpPr>
          <p:cNvPr id="3" name="Espace réservé du contenu 2"/>
          <p:cNvSpPr>
            <a:spLocks noGrp="1"/>
          </p:cNvSpPr>
          <p:nvPr>
            <p:ph sz="quarter" idx="1"/>
          </p:nvPr>
        </p:nvSpPr>
        <p:spPr>
          <a:xfrm>
            <a:off x="1500188" y="1600200"/>
            <a:ext cx="7186612" cy="4525963"/>
          </a:xfrm>
        </p:spPr>
        <p:txBody>
          <a:bodyPr>
            <a:normAutofit fontScale="77500" lnSpcReduction="20000"/>
          </a:bodyPr>
          <a:lstStyle/>
          <a:p>
            <a:pPr>
              <a:buFont typeface="Arial" pitchFamily="34" charset="0"/>
              <a:buChar char="•"/>
              <a:defRPr/>
            </a:pPr>
            <a:r>
              <a:rPr lang="fr-FR" b="1" dirty="0" smtClean="0">
                <a:solidFill>
                  <a:srgbClr val="0B61B8"/>
                </a:solidFill>
                <a:cs typeface="Calibri" pitchFamily="34" charset="0"/>
              </a:rPr>
              <a:t>Quel coût pour un local ?</a:t>
            </a:r>
            <a:br>
              <a:rPr lang="fr-FR" b="1" dirty="0" smtClean="0">
                <a:solidFill>
                  <a:srgbClr val="0B61B8"/>
                </a:solidFill>
                <a:cs typeface="Calibri" pitchFamily="34" charset="0"/>
              </a:rPr>
            </a:br>
            <a:r>
              <a:rPr lang="fr-FR" dirty="0" smtClean="0">
                <a:solidFill>
                  <a:srgbClr val="082652"/>
                </a:solidFill>
                <a:cs typeface="Calibri" pitchFamily="34" charset="0"/>
              </a:rPr>
              <a:t>   - pour un achat / pour une location</a:t>
            </a:r>
          </a:p>
          <a:p>
            <a:pPr>
              <a:buFont typeface="Arial" pitchFamily="34" charset="0"/>
              <a:buNone/>
              <a:defRPr/>
            </a:pPr>
            <a:endParaRPr lang="fr-FR" dirty="0" smtClean="0">
              <a:solidFill>
                <a:srgbClr val="082652"/>
              </a:solidFill>
              <a:cs typeface="Calibri" pitchFamily="34" charset="0"/>
            </a:endParaRPr>
          </a:p>
          <a:p>
            <a:pPr>
              <a:buFont typeface="Arial" pitchFamily="34" charset="0"/>
              <a:buChar char="•"/>
              <a:defRPr/>
            </a:pPr>
            <a:r>
              <a:rPr lang="fr-FR" b="1" dirty="0" smtClean="0">
                <a:solidFill>
                  <a:srgbClr val="0B61B8"/>
                </a:solidFill>
                <a:cs typeface="Calibri" pitchFamily="34" charset="0"/>
              </a:rPr>
              <a:t>Quels frais d’exploitation ?</a:t>
            </a:r>
            <a:r>
              <a:rPr lang="fr-FR" dirty="0" smtClean="0">
                <a:solidFill>
                  <a:srgbClr val="082652"/>
                </a:solidFill>
                <a:cs typeface="Calibri" pitchFamily="34" charset="0"/>
              </a:rPr>
              <a:t/>
            </a:r>
            <a:br>
              <a:rPr lang="fr-FR" dirty="0" smtClean="0">
                <a:solidFill>
                  <a:srgbClr val="082652"/>
                </a:solidFill>
                <a:cs typeface="Calibri" pitchFamily="34" charset="0"/>
              </a:rPr>
            </a:br>
            <a:r>
              <a:rPr lang="fr-FR" dirty="0" smtClean="0">
                <a:solidFill>
                  <a:srgbClr val="082652"/>
                </a:solidFill>
                <a:cs typeface="Calibri" pitchFamily="34" charset="0"/>
              </a:rPr>
              <a:t>   - frais de fonctionnement</a:t>
            </a:r>
            <a:br>
              <a:rPr lang="fr-FR" dirty="0" smtClean="0">
                <a:solidFill>
                  <a:srgbClr val="082652"/>
                </a:solidFill>
                <a:cs typeface="Calibri" pitchFamily="34" charset="0"/>
              </a:rPr>
            </a:br>
            <a:r>
              <a:rPr lang="fr-FR" dirty="0" smtClean="0">
                <a:solidFill>
                  <a:srgbClr val="082652"/>
                </a:solidFill>
                <a:cs typeface="Calibri" pitchFamily="34" charset="0"/>
              </a:rPr>
              <a:t>   - frais généraux</a:t>
            </a:r>
            <a:r>
              <a:rPr lang="fr-FR" sz="2800" dirty="0" smtClean="0">
                <a:solidFill>
                  <a:srgbClr val="082652"/>
                </a:solidFill>
                <a:cs typeface="Calibri" pitchFamily="34" charset="0"/>
              </a:rPr>
              <a:t/>
            </a:r>
            <a:br>
              <a:rPr lang="fr-FR" sz="2800" dirty="0" smtClean="0">
                <a:solidFill>
                  <a:srgbClr val="082652"/>
                </a:solidFill>
                <a:cs typeface="Calibri" pitchFamily="34" charset="0"/>
              </a:rPr>
            </a:br>
            <a:r>
              <a:rPr lang="fr-FR" sz="1400" dirty="0" smtClean="0">
                <a:solidFill>
                  <a:srgbClr val="082652"/>
                </a:solidFill>
                <a:cs typeface="Calibri" pitchFamily="34" charset="0"/>
              </a:rPr>
              <a:t/>
            </a:r>
            <a:br>
              <a:rPr lang="fr-FR" sz="1400" dirty="0" smtClean="0">
                <a:solidFill>
                  <a:srgbClr val="082652"/>
                </a:solidFill>
                <a:cs typeface="Calibri" pitchFamily="34" charset="0"/>
              </a:rPr>
            </a:br>
            <a:endParaRPr lang="fr-FR" sz="1400" dirty="0" smtClean="0">
              <a:solidFill>
                <a:srgbClr val="082652"/>
              </a:solidFill>
              <a:cs typeface="Calibri" pitchFamily="34" charset="0"/>
            </a:endParaRPr>
          </a:p>
          <a:p>
            <a:pPr>
              <a:buFont typeface="Arial" pitchFamily="34" charset="0"/>
              <a:buChar char="•"/>
              <a:defRPr/>
            </a:pPr>
            <a:r>
              <a:rPr lang="fr-FR" b="1" dirty="0" smtClean="0">
                <a:solidFill>
                  <a:srgbClr val="0B61B8"/>
                </a:solidFill>
                <a:cs typeface="Calibri" pitchFamily="34" charset="0"/>
              </a:rPr>
              <a:t>Quelles disponibilités ?</a:t>
            </a:r>
            <a:br>
              <a:rPr lang="fr-FR" b="1" dirty="0" smtClean="0">
                <a:solidFill>
                  <a:srgbClr val="0B61B8"/>
                </a:solidFill>
                <a:cs typeface="Calibri" pitchFamily="34" charset="0"/>
              </a:rPr>
            </a:br>
            <a:r>
              <a:rPr lang="fr-FR" dirty="0" smtClean="0">
                <a:solidFill>
                  <a:srgbClr val="082652"/>
                </a:solidFill>
                <a:cs typeface="Calibri" pitchFamily="34" charset="0"/>
              </a:rPr>
              <a:t>   - pour un achat / pour une location</a:t>
            </a:r>
            <a:r>
              <a:rPr lang="fr-FR" sz="2800" dirty="0" smtClean="0">
                <a:solidFill>
                  <a:srgbClr val="082652"/>
                </a:solidFill>
                <a:cs typeface="Calibri" pitchFamily="34" charset="0"/>
              </a:rPr>
              <a:t/>
            </a:r>
            <a:br>
              <a:rPr lang="fr-FR" sz="2800" dirty="0" smtClean="0">
                <a:solidFill>
                  <a:srgbClr val="082652"/>
                </a:solidFill>
                <a:cs typeface="Calibri" pitchFamily="34" charset="0"/>
              </a:rPr>
            </a:br>
            <a:r>
              <a:rPr lang="fr-FR" sz="1400" dirty="0" smtClean="0">
                <a:solidFill>
                  <a:srgbClr val="082652"/>
                </a:solidFill>
                <a:cs typeface="Calibri" pitchFamily="34" charset="0"/>
              </a:rPr>
              <a:t/>
            </a:r>
            <a:br>
              <a:rPr lang="fr-FR" sz="1400" dirty="0" smtClean="0">
                <a:solidFill>
                  <a:srgbClr val="082652"/>
                </a:solidFill>
                <a:cs typeface="Calibri" pitchFamily="34" charset="0"/>
              </a:rPr>
            </a:br>
            <a:endParaRPr lang="fr-FR" sz="1400" dirty="0" smtClean="0">
              <a:solidFill>
                <a:srgbClr val="082652"/>
              </a:solidFill>
              <a:cs typeface="Calibri" pitchFamily="34" charset="0"/>
            </a:endParaRPr>
          </a:p>
          <a:p>
            <a:pPr>
              <a:buFont typeface="Arial" pitchFamily="34" charset="0"/>
              <a:buChar char="•"/>
              <a:defRPr/>
            </a:pPr>
            <a:r>
              <a:rPr lang="fr-FR" b="1" dirty="0" smtClean="0">
                <a:solidFill>
                  <a:srgbClr val="0B61B8"/>
                </a:solidFill>
                <a:cs typeface="Calibri" pitchFamily="34" charset="0"/>
              </a:rPr>
              <a:t>Quels investissements de départ ?</a:t>
            </a:r>
            <a:br>
              <a:rPr lang="fr-FR" b="1" dirty="0" smtClean="0">
                <a:solidFill>
                  <a:srgbClr val="0B61B8"/>
                </a:solidFill>
                <a:cs typeface="Calibri" pitchFamily="34" charset="0"/>
              </a:rPr>
            </a:br>
            <a:r>
              <a:rPr lang="fr-FR" dirty="0" smtClean="0">
                <a:solidFill>
                  <a:srgbClr val="082652"/>
                </a:solidFill>
                <a:cs typeface="Calibri" pitchFamily="34" charset="0"/>
              </a:rPr>
              <a:t>   - droits d’entrée, fonds de commerce…</a:t>
            </a:r>
            <a:br>
              <a:rPr lang="fr-FR" dirty="0" smtClean="0">
                <a:solidFill>
                  <a:srgbClr val="082652"/>
                </a:solidFill>
                <a:cs typeface="Calibri" pitchFamily="34" charset="0"/>
              </a:rPr>
            </a:br>
            <a:r>
              <a:rPr lang="fr-FR" dirty="0" smtClean="0">
                <a:solidFill>
                  <a:srgbClr val="082652"/>
                </a:solidFill>
                <a:cs typeface="Calibri" pitchFamily="34" charset="0"/>
              </a:rPr>
              <a:t>   - matériel, stock de démarrage, etc.</a:t>
            </a:r>
            <a:r>
              <a:rPr lang="fr-FR" sz="2800" dirty="0" smtClean="0">
                <a:solidFill>
                  <a:srgbClr val="082652"/>
                </a:solidFill>
                <a:cs typeface="Calibri" pitchFamily="34" charset="0"/>
              </a:rPr>
              <a:t> </a:t>
            </a:r>
          </a:p>
          <a:p>
            <a:pPr>
              <a:buFont typeface="Arial" pitchFamily="34" charset="0"/>
              <a:buChar char="•"/>
              <a:defRPr/>
            </a:pP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b="1" smtClean="0">
                <a:solidFill>
                  <a:srgbClr val="996721"/>
                </a:solidFill>
              </a:rPr>
              <a:t>ATOUTS POUR LE FRANCHISE</a:t>
            </a:r>
          </a:p>
        </p:txBody>
      </p:sp>
      <p:sp>
        <p:nvSpPr>
          <p:cNvPr id="17411" name="Espace réservé du contenu 2"/>
          <p:cNvSpPr>
            <a:spLocks noGrp="1"/>
          </p:cNvSpPr>
          <p:nvPr>
            <p:ph idx="1"/>
          </p:nvPr>
        </p:nvSpPr>
        <p:spPr/>
        <p:txBody>
          <a:bodyPr/>
          <a:lstStyle/>
          <a:p>
            <a:pPr>
              <a:lnSpc>
                <a:spcPct val="150000"/>
              </a:lnSpc>
              <a:buFont typeface="Wingdings" pitchFamily="2" charset="2"/>
              <a:buChar char="q"/>
            </a:pPr>
            <a:r>
              <a:rPr lang="fr-FR" sz="2800" smtClean="0"/>
              <a:t>Pénètre rapidement et sûrement sur les marchés à l'exploitation  ; </a:t>
            </a:r>
          </a:p>
          <a:p>
            <a:pPr>
              <a:lnSpc>
                <a:spcPct val="150000"/>
              </a:lnSpc>
              <a:buFont typeface="Wingdings" pitchFamily="2" charset="2"/>
              <a:buChar char="q"/>
            </a:pPr>
            <a:r>
              <a:rPr lang="fr-FR" sz="2800" smtClean="0"/>
              <a:t>Profite de la réputation des signes distinctifs et de l'image de marque ; </a:t>
            </a:r>
          </a:p>
          <a:p>
            <a:pPr>
              <a:lnSpc>
                <a:spcPct val="150000"/>
              </a:lnSpc>
              <a:buFont typeface="Wingdings" pitchFamily="2" charset="2"/>
              <a:buChar char="q"/>
            </a:pPr>
            <a:r>
              <a:rPr lang="fr-FR" sz="2800" smtClean="0"/>
              <a:t>Profite du savoir-faire et de l'assistance technique du franchiseur ; </a:t>
            </a:r>
          </a:p>
          <a:p>
            <a:pPr>
              <a:buFont typeface="Wingdings" pitchFamily="2" charset="2"/>
              <a:buChar char="q"/>
            </a:pPr>
            <a:endParaRPr lang="fr-FR" sz="2800" smtClean="0"/>
          </a:p>
          <a:p>
            <a:endParaRPr lang="fr-F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4294967295"/>
          </p:nvPr>
        </p:nvSpPr>
        <p:spPr>
          <a:xfrm>
            <a:off x="714375" y="1071563"/>
            <a:ext cx="8072438" cy="4525962"/>
          </a:xfrm>
        </p:spPr>
        <p:txBody>
          <a:bodyPr/>
          <a:lstStyle/>
          <a:p>
            <a:pPr>
              <a:buFont typeface="Wingdings" pitchFamily="2" charset="2"/>
              <a:buChar char="q"/>
            </a:pPr>
            <a:r>
              <a:rPr lang="fr-FR" smtClean="0"/>
              <a:t> Profite de la publicité menée par le franchiseur et les autres franchisés ; </a:t>
            </a:r>
          </a:p>
          <a:p>
            <a:pPr>
              <a:buFont typeface="Arial" charset="0"/>
              <a:buNone/>
            </a:pPr>
            <a:endParaRPr lang="fr-FR" smtClean="0"/>
          </a:p>
          <a:p>
            <a:pPr>
              <a:buFont typeface="Wingdings" pitchFamily="2" charset="2"/>
              <a:buChar char="q"/>
            </a:pPr>
            <a:r>
              <a:rPr lang="fr-FR" smtClean="0"/>
              <a:t> Son indépendance juridique est préservée : le franchiseur ne peut limiter l'activité du franchisé pour des raisons autres que la non-concurrence et le respect des normes de son modèle.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sz="4000" b="1" smtClean="0">
                <a:solidFill>
                  <a:srgbClr val="996721"/>
                </a:solidFill>
              </a:rPr>
              <a:t>INCONVÉNIENTS POUR LE FRANCHISÉ</a:t>
            </a:r>
            <a:br>
              <a:rPr lang="fr-FR" sz="4000" b="1" smtClean="0">
                <a:solidFill>
                  <a:srgbClr val="996721"/>
                </a:solidFill>
              </a:rPr>
            </a:br>
            <a:endParaRPr lang="fr-FR" sz="4000" b="1" smtClean="0">
              <a:solidFill>
                <a:srgbClr val="996721"/>
              </a:solidFill>
            </a:endParaRPr>
          </a:p>
        </p:txBody>
      </p:sp>
      <p:sp>
        <p:nvSpPr>
          <p:cNvPr id="19459" name="Espace réservé du contenu 2"/>
          <p:cNvSpPr>
            <a:spLocks noGrp="1"/>
          </p:cNvSpPr>
          <p:nvPr>
            <p:ph idx="1"/>
          </p:nvPr>
        </p:nvSpPr>
        <p:spPr>
          <a:xfrm>
            <a:off x="571500" y="1071563"/>
            <a:ext cx="8229600" cy="5072062"/>
          </a:xfrm>
        </p:spPr>
        <p:txBody>
          <a:bodyPr/>
          <a:lstStyle/>
          <a:p>
            <a:pPr algn="just">
              <a:buFont typeface="Wingdings" pitchFamily="2" charset="2"/>
              <a:buChar char="q"/>
            </a:pPr>
            <a:r>
              <a:rPr lang="fr-FR" sz="2800" smtClean="0"/>
              <a:t>L’investissement de départ peut être plus élevé qu’une création en tant qu’entrepreneur indépendant isolé</a:t>
            </a:r>
          </a:p>
          <a:p>
            <a:pPr algn="just">
              <a:buFont typeface="Wingdings" pitchFamily="2" charset="2"/>
              <a:buChar char="q"/>
            </a:pPr>
            <a:endParaRPr lang="fr-FR" sz="2800" smtClean="0"/>
          </a:p>
          <a:p>
            <a:pPr algn="just">
              <a:buFont typeface="Wingdings" pitchFamily="2" charset="2"/>
              <a:buChar char="q"/>
            </a:pPr>
            <a:r>
              <a:rPr lang="fr-FR" sz="2800" smtClean="0"/>
              <a:t>Des contraintes sur le catalogue des produits et/ou services commercialisé</a:t>
            </a:r>
          </a:p>
          <a:p>
            <a:pPr algn="just">
              <a:buFont typeface="Wingdings" pitchFamily="2" charset="2"/>
              <a:buChar char="q"/>
            </a:pPr>
            <a:endParaRPr lang="fr-FR" sz="2800" smtClean="0"/>
          </a:p>
          <a:p>
            <a:pPr algn="just">
              <a:buFont typeface="Wingdings" pitchFamily="2" charset="2"/>
              <a:buChar char="q"/>
            </a:pPr>
            <a:r>
              <a:rPr lang="fr-FR" sz="2800" smtClean="0"/>
              <a:t>Le respect du cahier des charges du franchiseur concernant l’installation, le mobilier ou l’emplacement du point de vente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endParaRPr lang="fr-FR" smtClean="0"/>
          </a:p>
        </p:txBody>
      </p:sp>
      <p:sp>
        <p:nvSpPr>
          <p:cNvPr id="20483" name="Espace réservé du contenu 2"/>
          <p:cNvSpPr>
            <a:spLocks noGrp="1"/>
          </p:cNvSpPr>
          <p:nvPr>
            <p:ph idx="1"/>
          </p:nvPr>
        </p:nvSpPr>
        <p:spPr/>
        <p:txBody>
          <a:bodyPr/>
          <a:lstStyle/>
          <a:p>
            <a:pPr algn="just">
              <a:buFont typeface="Wingdings" pitchFamily="2" charset="2"/>
              <a:buChar char="q"/>
            </a:pPr>
            <a:r>
              <a:rPr lang="fr-FR" smtClean="0"/>
              <a:t> Le franchisé doit respecter la charte graphique, la communication, les engagements financiers et juridiques du franchiseur</a:t>
            </a:r>
          </a:p>
          <a:p>
            <a:pPr algn="just">
              <a:buFont typeface="Wingdings" pitchFamily="2" charset="2"/>
              <a:buChar char="q"/>
            </a:pPr>
            <a:r>
              <a:rPr lang="fr-FR" smtClean="0"/>
              <a:t> Le franchisé est tenu de verser une redevance initiale et des royalties.</a:t>
            </a:r>
          </a:p>
          <a:p>
            <a:pPr algn="just">
              <a:buFont typeface="Wingdings" pitchFamily="2" charset="2"/>
              <a:buChar char="q"/>
            </a:pPr>
            <a:r>
              <a:rPr lang="fr-FR" smtClean="0"/>
              <a:t> Le franchisé doit accepter les règles, adhérer au concept et en être le digne ambassadeur.</a:t>
            </a:r>
          </a:p>
          <a:p>
            <a:endParaRPr lang="fr-F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FR" sz="5400" b="1" smtClean="0">
                <a:solidFill>
                  <a:srgbClr val="996721"/>
                </a:solidFill>
                <a:latin typeface="Algerian" pitchFamily="82" charset="0"/>
              </a:rPr>
              <a:t>PLAN</a:t>
            </a:r>
          </a:p>
        </p:txBody>
      </p:sp>
      <p:sp>
        <p:nvSpPr>
          <p:cNvPr id="3075" name="Espace réservé du contenu 2"/>
          <p:cNvSpPr>
            <a:spLocks noGrp="1"/>
          </p:cNvSpPr>
          <p:nvPr>
            <p:ph idx="1"/>
          </p:nvPr>
        </p:nvSpPr>
        <p:spPr>
          <a:xfrm>
            <a:off x="457200" y="1340768"/>
            <a:ext cx="8686800" cy="5517232"/>
          </a:xfrm>
        </p:spPr>
        <p:txBody>
          <a:bodyPr/>
          <a:lstStyle/>
          <a:p>
            <a:pPr eaLnBrk="1" hangingPunct="1"/>
            <a:r>
              <a:rPr lang="fr-FR" dirty="0" smtClean="0"/>
              <a:t>Introduction</a:t>
            </a:r>
          </a:p>
          <a:p>
            <a:pPr eaLnBrk="1" hangingPunct="1"/>
            <a:r>
              <a:rPr lang="fr-FR" dirty="0" smtClean="0"/>
              <a:t>Historique</a:t>
            </a:r>
          </a:p>
          <a:p>
            <a:pPr eaLnBrk="1" hangingPunct="1"/>
            <a:r>
              <a:rPr lang="fr-FR" dirty="0" smtClean="0"/>
              <a:t>Définition</a:t>
            </a:r>
          </a:p>
          <a:p>
            <a:pPr eaLnBrk="1" hangingPunct="1"/>
            <a:r>
              <a:rPr lang="fr-FR" dirty="0" smtClean="0"/>
              <a:t>Acteurs de la franchise</a:t>
            </a:r>
          </a:p>
          <a:p>
            <a:pPr eaLnBrk="1" hangingPunct="1"/>
            <a:r>
              <a:rPr lang="fr-FR" dirty="0" smtClean="0"/>
              <a:t>Comment devenir franchisé ?</a:t>
            </a:r>
          </a:p>
          <a:p>
            <a:pPr eaLnBrk="1" hangingPunct="1"/>
            <a:r>
              <a:rPr lang="fr-FR" dirty="0" smtClean="0"/>
              <a:t>Types de franchise et autres formes</a:t>
            </a:r>
          </a:p>
          <a:p>
            <a:pPr eaLnBrk="1" hangingPunct="1"/>
            <a:r>
              <a:rPr lang="fr-FR" dirty="0" smtClean="0"/>
              <a:t>Cadre juridique de la franchise «Loi de DOUBIN» </a:t>
            </a:r>
          </a:p>
          <a:p>
            <a:pPr eaLnBrk="1" hangingPunct="1"/>
            <a:r>
              <a:rPr lang="fr-FR" dirty="0" smtClean="0"/>
              <a:t>Contrat de franchise </a:t>
            </a:r>
          </a:p>
          <a:p>
            <a:pPr eaLnBrk="1" hangingPunct="1"/>
            <a:r>
              <a:rPr lang="fr-FR" dirty="0" smtClean="0"/>
              <a:t>Franchise au Maroc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b="1" smtClean="0">
                <a:solidFill>
                  <a:srgbClr val="996721"/>
                </a:solidFill>
              </a:rPr>
              <a:t>ATOUTS POUR LE FRANCHISEUR</a:t>
            </a:r>
          </a:p>
        </p:txBody>
      </p:sp>
      <p:sp>
        <p:nvSpPr>
          <p:cNvPr id="21507" name="Espace réservé du contenu 2"/>
          <p:cNvSpPr>
            <a:spLocks noGrp="1"/>
          </p:cNvSpPr>
          <p:nvPr>
            <p:ph idx="1"/>
          </p:nvPr>
        </p:nvSpPr>
        <p:spPr>
          <a:xfrm>
            <a:off x="500063" y="1357313"/>
            <a:ext cx="8429625" cy="5500687"/>
          </a:xfrm>
        </p:spPr>
        <p:txBody>
          <a:bodyPr/>
          <a:lstStyle/>
          <a:p>
            <a:pPr>
              <a:buFont typeface="Wingdings" pitchFamily="2" charset="2"/>
              <a:buChar char="q"/>
            </a:pPr>
            <a:r>
              <a:rPr lang="fr-FR" sz="2800" smtClean="0"/>
              <a:t>Développement accéléré par le biais des entreprises contractantes ;</a:t>
            </a:r>
          </a:p>
          <a:p>
            <a:pPr>
              <a:buFont typeface="Wingdings" pitchFamily="2" charset="2"/>
              <a:buChar char="q"/>
            </a:pPr>
            <a:r>
              <a:rPr lang="fr-FR" sz="2800" smtClean="0"/>
              <a:t>Réseau intégré et meilleur contrôle des franchisés : en raison de l'assistance technique et commerciale, accessoire nécessaire de la transmission du savoir-faire  ;</a:t>
            </a:r>
          </a:p>
          <a:p>
            <a:pPr>
              <a:buFont typeface="Wingdings" pitchFamily="2" charset="2"/>
              <a:buChar char="q"/>
            </a:pPr>
            <a:r>
              <a:rPr lang="fr-FR" sz="2800" smtClean="0"/>
              <a:t>Autofinancement de son développement  ;</a:t>
            </a:r>
          </a:p>
          <a:p>
            <a:pPr>
              <a:buFont typeface="Wingdings" pitchFamily="2" charset="2"/>
              <a:buChar char="q"/>
            </a:pPr>
            <a:r>
              <a:rPr lang="fr-FR" sz="2800" smtClean="0"/>
              <a:t>Exploitation de ses connaissances sans engager de capitaux propres ;</a:t>
            </a:r>
          </a:p>
          <a:p>
            <a:pPr>
              <a:buFont typeface="Wingdings" pitchFamily="2" charset="2"/>
              <a:buChar char="q"/>
            </a:pPr>
            <a:r>
              <a:rPr lang="fr-FR" sz="2800" smtClean="0"/>
              <a:t>Capitalisation publicitaire de sa marque par l'investissement au titre des redevances publicitaires par ses franchisés.</a:t>
            </a:r>
          </a:p>
          <a:p>
            <a:pPr>
              <a:buFont typeface="Wingdings" pitchFamily="2" charset="2"/>
              <a:buChar char="q"/>
            </a:pPr>
            <a:endParaRPr lang="fr-FR"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z="3600" b="1" smtClean="0">
                <a:solidFill>
                  <a:srgbClr val="996721"/>
                </a:solidFill>
              </a:rPr>
              <a:t>INCONVÉNIENTS POUR LE FRANCHISEUR</a:t>
            </a:r>
            <a:r>
              <a:rPr lang="fr-FR" b="1" smtClean="0"/>
              <a:t> </a:t>
            </a:r>
            <a:endParaRPr lang="fr-FR" smtClean="0"/>
          </a:p>
        </p:txBody>
      </p:sp>
      <p:sp>
        <p:nvSpPr>
          <p:cNvPr id="22531" name="Espace réservé du contenu 2"/>
          <p:cNvSpPr>
            <a:spLocks noGrp="1"/>
          </p:cNvSpPr>
          <p:nvPr>
            <p:ph idx="1"/>
          </p:nvPr>
        </p:nvSpPr>
        <p:spPr>
          <a:xfrm>
            <a:off x="457200" y="1600200"/>
            <a:ext cx="8229600" cy="4900613"/>
          </a:xfrm>
        </p:spPr>
        <p:txBody>
          <a:bodyPr/>
          <a:lstStyle/>
          <a:p>
            <a:pPr algn="just">
              <a:lnSpc>
                <a:spcPct val="150000"/>
              </a:lnSpc>
              <a:buFont typeface="Wingdings" pitchFamily="2" charset="2"/>
              <a:buChar char="q"/>
            </a:pPr>
            <a:r>
              <a:rPr lang="fr-FR" smtClean="0"/>
              <a:t> Coût de la formation et de l’assistance  dispensée au franchisé ; </a:t>
            </a:r>
          </a:p>
          <a:p>
            <a:pPr algn="just">
              <a:lnSpc>
                <a:spcPct val="150000"/>
              </a:lnSpc>
              <a:buFont typeface="Wingdings" pitchFamily="2" charset="2"/>
              <a:buChar char="q"/>
            </a:pPr>
            <a:r>
              <a:rPr lang="fr-FR" smtClean="0"/>
              <a:t> Coût des études de marché ; </a:t>
            </a:r>
          </a:p>
          <a:p>
            <a:pPr algn="just">
              <a:lnSpc>
                <a:spcPct val="150000"/>
              </a:lnSpc>
              <a:buFont typeface="Wingdings" pitchFamily="2" charset="2"/>
              <a:buChar char="q"/>
            </a:pPr>
            <a:r>
              <a:rPr lang="fr-FR" smtClean="0"/>
              <a:t> Le franchiseur doit adapter son organisation interne en se  dotant  d’une équipe d’animation, d’assistance, de développement, de recherche et d’innovation…</a:t>
            </a:r>
          </a:p>
          <a:p>
            <a:endParaRPr lang="fr-F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Multidocument 1"/>
          <p:cNvSpPr/>
          <p:nvPr/>
        </p:nvSpPr>
        <p:spPr>
          <a:xfrm>
            <a:off x="827584" y="1340768"/>
            <a:ext cx="3816424" cy="1728192"/>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De Distribution</a:t>
            </a:r>
            <a:endParaRPr lang="fr-FR" sz="2800" b="1" dirty="0">
              <a:latin typeface="Times New Roman" pitchFamily="18" charset="0"/>
              <a:cs typeface="Times New Roman" pitchFamily="18" charset="0"/>
            </a:endParaRPr>
          </a:p>
        </p:txBody>
      </p:sp>
      <p:sp>
        <p:nvSpPr>
          <p:cNvPr id="3" name="Organigramme : Multidocument 2"/>
          <p:cNvSpPr/>
          <p:nvPr/>
        </p:nvSpPr>
        <p:spPr>
          <a:xfrm>
            <a:off x="3203848" y="2924944"/>
            <a:ext cx="3816424" cy="1800200"/>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De Production</a:t>
            </a:r>
            <a:endParaRPr lang="fr-FR" sz="2800" b="1" dirty="0">
              <a:latin typeface="Times New Roman" pitchFamily="18" charset="0"/>
              <a:cs typeface="Times New Roman" pitchFamily="18" charset="0"/>
            </a:endParaRPr>
          </a:p>
        </p:txBody>
      </p:sp>
      <p:sp>
        <p:nvSpPr>
          <p:cNvPr id="4" name="Organigramme : Multidocument 3"/>
          <p:cNvSpPr/>
          <p:nvPr/>
        </p:nvSpPr>
        <p:spPr>
          <a:xfrm>
            <a:off x="5327576" y="4725144"/>
            <a:ext cx="3816424" cy="1872208"/>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De Service</a:t>
            </a:r>
            <a:endParaRPr lang="fr-FR" sz="2800" b="1" dirty="0">
              <a:latin typeface="Times New Roman" pitchFamily="18" charset="0"/>
              <a:cs typeface="Times New Roman" pitchFamily="18" charset="0"/>
            </a:endParaRPr>
          </a:p>
        </p:txBody>
      </p:sp>
      <p:sp>
        <p:nvSpPr>
          <p:cNvPr id="5" name="Rectangle avec flèche vers le bas 4"/>
          <p:cNvSpPr/>
          <p:nvPr/>
        </p:nvSpPr>
        <p:spPr>
          <a:xfrm>
            <a:off x="539552" y="332656"/>
            <a:ext cx="8208912" cy="914400"/>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TYPES DE FRANCHISE</a:t>
            </a:r>
            <a:endParaRPr lang="fr-FR" sz="2800"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260648"/>
            <a:ext cx="7772400" cy="1470025"/>
          </a:xfrm>
        </p:spPr>
        <p:txBody>
          <a:bodyPr>
            <a:normAutofit/>
          </a:bodyPr>
          <a:lstStyle/>
          <a:p>
            <a:r>
              <a:rPr lang="fr-BE" sz="3600" b="1" dirty="0" smtClean="0">
                <a:latin typeface="Times New Roman" pitchFamily="18" charset="0"/>
                <a:cs typeface="Times New Roman" pitchFamily="18" charset="0"/>
              </a:rPr>
              <a:t>FRANCHISE DE DISTRIBUTION</a:t>
            </a:r>
            <a:endParaRPr lang="fr-FR" sz="3600" dirty="0">
              <a:latin typeface="Times New Roman" pitchFamily="18" charset="0"/>
              <a:cs typeface="Times New Roman" pitchFamily="18" charset="0"/>
            </a:endParaRPr>
          </a:p>
        </p:txBody>
      </p:sp>
      <p:sp>
        <p:nvSpPr>
          <p:cNvPr id="3" name="Sous-titre 2"/>
          <p:cNvSpPr>
            <a:spLocks noGrp="1"/>
          </p:cNvSpPr>
          <p:nvPr>
            <p:ph type="subTitle" idx="1"/>
          </p:nvPr>
        </p:nvSpPr>
        <p:spPr>
          <a:xfrm>
            <a:off x="0" y="2060848"/>
            <a:ext cx="9144000" cy="4464496"/>
          </a:xfrm>
        </p:spPr>
        <p:txBody>
          <a:bodyPr>
            <a:normAutofit/>
          </a:bodyPr>
          <a:lstStyle/>
          <a:p>
            <a:pPr marL="453390" indent="-226695" algn="l">
              <a:spcAft>
                <a:spcPts val="0"/>
              </a:spcAft>
            </a:pPr>
            <a:endParaRPr lang="fr-FR" b="1" dirty="0" smtClean="0">
              <a:solidFill>
                <a:srgbClr val="000000"/>
              </a:solidFill>
              <a:latin typeface="Times New Roman" pitchFamily="18" charset="0"/>
              <a:ea typeface="Calibri"/>
              <a:cs typeface="Times New Roman" pitchFamily="18" charset="0"/>
            </a:endParaRPr>
          </a:p>
          <a:p>
            <a:pPr marL="453390" indent="-226695" algn="just"/>
            <a:r>
              <a:rPr lang="fr-FR" dirty="0" smtClean="0">
                <a:solidFill>
                  <a:schemeClr val="tx1"/>
                </a:solidFill>
                <a:latin typeface="Times New Roman" pitchFamily="18" charset="0"/>
                <a:cs typeface="Times New Roman" pitchFamily="18" charset="0"/>
              </a:rPr>
              <a:t>  Le franchisé vend simplement les produits dans </a:t>
            </a:r>
          </a:p>
          <a:p>
            <a:pPr marL="453390" indent="-226695" algn="just"/>
            <a:r>
              <a:rPr lang="fr-FR" dirty="0" smtClean="0">
                <a:solidFill>
                  <a:schemeClr val="tx1"/>
                </a:solidFill>
                <a:latin typeface="Times New Roman" pitchFamily="18" charset="0"/>
                <a:cs typeface="Times New Roman" pitchFamily="18" charset="0"/>
              </a:rPr>
              <a:t>  un magasin qui porte l'enseigne du franchiseur.</a:t>
            </a:r>
          </a:p>
          <a:p>
            <a:pPr marL="453390" indent="-226695" algn="just"/>
            <a:endParaRPr lang="fr-FR" sz="2800" b="1" dirty="0" smtClean="0">
              <a:solidFill>
                <a:schemeClr val="tx1"/>
              </a:solidFill>
              <a:latin typeface="Times New Roman" pitchFamily="18" charset="0"/>
              <a:ea typeface="Calibri"/>
              <a:cs typeface="Times New Roman" pitchFamily="18" charset="0"/>
            </a:endParaRPr>
          </a:p>
          <a:p>
            <a:pPr marL="453390" indent="-226695" algn="l">
              <a:spcAft>
                <a:spcPts val="0"/>
              </a:spcAft>
            </a:pPr>
            <a:r>
              <a:rPr lang="fr-FR" sz="2800" b="1" dirty="0" smtClean="0">
                <a:solidFill>
                  <a:srgbClr val="000000"/>
                </a:solidFill>
                <a:latin typeface="Times New Roman" pitchFamily="18" charset="0"/>
                <a:ea typeface="Calibri"/>
                <a:cs typeface="Times New Roman" pitchFamily="18" charset="0"/>
              </a:rPr>
              <a:t>  Franchiseur Producteur </a:t>
            </a:r>
            <a:r>
              <a:rPr lang="fr-FR" sz="2800" dirty="0" smtClean="0">
                <a:solidFill>
                  <a:srgbClr val="000000"/>
                </a:solidFill>
                <a:latin typeface="Times New Roman" pitchFamily="18" charset="0"/>
                <a:ea typeface="Calibri"/>
                <a:cs typeface="Times New Roman" pitchFamily="18" charset="0"/>
              </a:rPr>
              <a:t>:  ERAM, PINGOUIN</a:t>
            </a:r>
            <a:r>
              <a:rPr lang="fr-FR" sz="2800" b="1" dirty="0" smtClean="0">
                <a:solidFill>
                  <a:srgbClr val="000000"/>
                </a:solidFill>
                <a:latin typeface="Times New Roman" pitchFamily="18" charset="0"/>
                <a:ea typeface="Calibri"/>
                <a:cs typeface="Times New Roman" pitchFamily="18" charset="0"/>
              </a:rPr>
              <a:t>.</a:t>
            </a:r>
            <a:endParaRPr lang="fr-FR" sz="2800" b="1" dirty="0" smtClean="0">
              <a:latin typeface="Times New Roman" pitchFamily="18" charset="0"/>
              <a:ea typeface="Calibri"/>
              <a:cs typeface="Times New Roman" pitchFamily="18" charset="0"/>
            </a:endParaRPr>
          </a:p>
          <a:p>
            <a:pPr marL="453390" indent="-226695" algn="l"/>
            <a:r>
              <a:rPr lang="fr-FR" sz="2800" b="1" dirty="0" smtClean="0">
                <a:solidFill>
                  <a:srgbClr val="000000"/>
                </a:solidFill>
                <a:latin typeface="Times New Roman" pitchFamily="18" charset="0"/>
                <a:ea typeface="Calibri"/>
                <a:cs typeface="Times New Roman" pitchFamily="18" charset="0"/>
              </a:rPr>
              <a:t>  Franchiseur Diffuseur : </a:t>
            </a:r>
            <a:r>
              <a:rPr lang="fr-FR" sz="2800" dirty="0" smtClean="0">
                <a:solidFill>
                  <a:srgbClr val="000000"/>
                </a:solidFill>
                <a:latin typeface="Times New Roman" pitchFamily="18" charset="0"/>
                <a:ea typeface="Calibri"/>
                <a:cs typeface="Times New Roman" pitchFamily="18" charset="0"/>
              </a:rPr>
              <a:t>GENEVIEVE LETHU, CHRISTIANSEN, TIMY.  </a:t>
            </a:r>
          </a:p>
          <a:p>
            <a:pPr marL="453390" indent="-226695" algn="l"/>
            <a:endParaRPr lang="fr-FR" sz="2800" dirty="0" smtClean="0">
              <a:ea typeface="Calibri"/>
              <a:cs typeface="Times New Roman"/>
            </a:endParaRPr>
          </a:p>
          <a:p>
            <a:pPr algn="l"/>
            <a:endParaRPr lang="fr-FR" b="1" dirty="0" smtClean="0">
              <a:solidFill>
                <a:schemeClr val="tx1"/>
              </a:solidFill>
            </a:endParaRPr>
          </a:p>
          <a:p>
            <a:endParaRPr lang="fr-FR" dirty="0"/>
          </a:p>
        </p:txBody>
      </p:sp>
      <p:pic>
        <p:nvPicPr>
          <p:cNvPr id="4" name="Picture 2" descr="https://encrypted-tbn2.google.com/images?q=tbn:ANd9GcT9k1gTiC56x2m3l9M8Q9U9dlhrQNgI-MayV-4UCQ9RJ8nAE4utIg"/>
          <p:cNvPicPr>
            <a:picLocks noChangeAspect="1" noChangeArrowheads="1"/>
          </p:cNvPicPr>
          <p:nvPr/>
        </p:nvPicPr>
        <p:blipFill>
          <a:blip r:embed="rId3" cstate="print"/>
          <a:srcRect/>
          <a:stretch>
            <a:fillRect/>
          </a:stretch>
        </p:blipFill>
        <p:spPr bwMode="auto">
          <a:xfrm>
            <a:off x="0" y="0"/>
            <a:ext cx="1691679" cy="1914525"/>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latin typeface="Times New Roman" pitchFamily="18" charset="0"/>
                <a:cs typeface="Times New Roman" pitchFamily="18" charset="0"/>
              </a:rPr>
              <a:t>CYCLE FRANCHISE PRODUCTEUR/DISTRIBUTEUR</a:t>
            </a:r>
            <a:endParaRPr lang="fr-FR" sz="3600" b="1" dirty="0">
              <a:latin typeface="Times New Roman" pitchFamily="18" charset="0"/>
              <a:cs typeface="Times New Roman" pitchFamily="18" charset="0"/>
            </a:endParaRPr>
          </a:p>
        </p:txBody>
      </p:sp>
      <p:sp>
        <p:nvSpPr>
          <p:cNvPr id="4" name="Rectangle 3"/>
          <p:cNvSpPr/>
          <p:nvPr/>
        </p:nvSpPr>
        <p:spPr>
          <a:xfrm>
            <a:off x="3563888" y="4653136"/>
            <a:ext cx="2088232" cy="7200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FRANCHISE </a:t>
            </a:r>
            <a:endParaRPr lang="fr-FR" sz="2000" b="1" dirty="0">
              <a:latin typeface="Times New Roman" pitchFamily="18" charset="0"/>
              <a:cs typeface="Times New Roman" pitchFamily="18" charset="0"/>
            </a:endParaRPr>
          </a:p>
        </p:txBody>
      </p:sp>
      <p:sp>
        <p:nvSpPr>
          <p:cNvPr id="6" name="Rectangle 5"/>
          <p:cNvSpPr/>
          <p:nvPr/>
        </p:nvSpPr>
        <p:spPr>
          <a:xfrm>
            <a:off x="6300192" y="342900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PRODUCTEUR</a:t>
            </a:r>
            <a:endParaRPr lang="fr-FR" sz="2000" b="1" dirty="0">
              <a:latin typeface="Times New Roman" pitchFamily="18" charset="0"/>
              <a:cs typeface="Times New Roman" pitchFamily="18" charset="0"/>
            </a:endParaRPr>
          </a:p>
        </p:txBody>
      </p:sp>
      <p:sp>
        <p:nvSpPr>
          <p:cNvPr id="7" name="Rectangle 6"/>
          <p:cNvSpPr/>
          <p:nvPr/>
        </p:nvSpPr>
        <p:spPr>
          <a:xfrm>
            <a:off x="3491880" y="3429000"/>
            <a:ext cx="2088232"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FRANCHISEUR</a:t>
            </a:r>
          </a:p>
          <a:p>
            <a:pPr algn="ctr"/>
            <a:r>
              <a:rPr lang="fr-FR" sz="2000" b="1" dirty="0" smtClean="0">
                <a:latin typeface="Times New Roman" pitchFamily="18" charset="0"/>
                <a:cs typeface="Times New Roman" pitchFamily="18" charset="0"/>
              </a:rPr>
              <a:t>Distributeur</a:t>
            </a:r>
            <a:endParaRPr lang="fr-FR" sz="2000" b="1" dirty="0">
              <a:latin typeface="Times New Roman" pitchFamily="18" charset="0"/>
              <a:cs typeface="Times New Roman" pitchFamily="18" charset="0"/>
            </a:endParaRPr>
          </a:p>
        </p:txBody>
      </p:sp>
      <p:sp>
        <p:nvSpPr>
          <p:cNvPr id="8" name="Rectangle 7"/>
          <p:cNvSpPr/>
          <p:nvPr/>
        </p:nvSpPr>
        <p:spPr>
          <a:xfrm>
            <a:off x="755576" y="342900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PRODUCTEUR</a:t>
            </a:r>
            <a:endParaRPr lang="fr-FR" sz="2000" b="1" dirty="0">
              <a:latin typeface="Times New Roman" pitchFamily="18" charset="0"/>
              <a:cs typeface="Times New Roman" pitchFamily="18" charset="0"/>
            </a:endParaRPr>
          </a:p>
        </p:txBody>
      </p:sp>
      <p:sp>
        <p:nvSpPr>
          <p:cNvPr id="9" name="Rectangle 8"/>
          <p:cNvSpPr/>
          <p:nvPr/>
        </p:nvSpPr>
        <p:spPr>
          <a:xfrm>
            <a:off x="6084168" y="1844824"/>
            <a:ext cx="2771800" cy="7200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CONSOMMATEUR</a:t>
            </a:r>
            <a:endParaRPr lang="fr-FR" sz="2000" b="1" dirty="0">
              <a:latin typeface="Times New Roman" pitchFamily="18" charset="0"/>
              <a:cs typeface="Times New Roman" pitchFamily="18" charset="0"/>
            </a:endParaRPr>
          </a:p>
        </p:txBody>
      </p:sp>
      <p:sp>
        <p:nvSpPr>
          <p:cNvPr id="10" name="Rectangle 9"/>
          <p:cNvSpPr/>
          <p:nvPr/>
        </p:nvSpPr>
        <p:spPr>
          <a:xfrm>
            <a:off x="3419872" y="1844824"/>
            <a:ext cx="2088232" cy="7200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FRANCHISE</a:t>
            </a:r>
            <a:endParaRPr lang="fr-FR" sz="2000" b="1" dirty="0">
              <a:latin typeface="Times New Roman" pitchFamily="18" charset="0"/>
              <a:cs typeface="Times New Roman" pitchFamily="18" charset="0"/>
            </a:endParaRPr>
          </a:p>
        </p:txBody>
      </p:sp>
      <p:sp>
        <p:nvSpPr>
          <p:cNvPr id="11" name="Rectangle 10"/>
          <p:cNvSpPr/>
          <p:nvPr/>
        </p:nvSpPr>
        <p:spPr>
          <a:xfrm>
            <a:off x="755576" y="1844824"/>
            <a:ext cx="2088232"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smtClean="0">
                <a:solidFill>
                  <a:schemeClr val="bg1"/>
                </a:solidFill>
                <a:latin typeface="Times New Roman" pitchFamily="18" charset="0"/>
                <a:cs typeface="Times New Roman" pitchFamily="18" charset="0"/>
              </a:rPr>
              <a:t>FRANCHISEUR</a:t>
            </a:r>
          </a:p>
          <a:p>
            <a:pPr algn="ctr"/>
            <a:r>
              <a:rPr lang="fr-FR" sz="2000" b="1" dirty="0" smtClean="0">
                <a:solidFill>
                  <a:schemeClr val="bg1"/>
                </a:solidFill>
                <a:latin typeface="Times New Roman" pitchFamily="18" charset="0"/>
                <a:cs typeface="Times New Roman" pitchFamily="18" charset="0"/>
              </a:rPr>
              <a:t>Producteur</a:t>
            </a:r>
            <a:endParaRPr lang="fr-FR" sz="2000" b="1" dirty="0">
              <a:solidFill>
                <a:schemeClr val="bg1"/>
              </a:solidFill>
              <a:latin typeface="Times New Roman" pitchFamily="18" charset="0"/>
              <a:cs typeface="Times New Roman" pitchFamily="18" charset="0"/>
            </a:endParaRPr>
          </a:p>
        </p:txBody>
      </p:sp>
      <p:sp>
        <p:nvSpPr>
          <p:cNvPr id="13" name="Rectangle 12"/>
          <p:cNvSpPr/>
          <p:nvPr/>
        </p:nvSpPr>
        <p:spPr>
          <a:xfrm>
            <a:off x="3203848" y="5877272"/>
            <a:ext cx="2808312" cy="7200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CONSOMMATEUR</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cxnSp>
        <p:nvCxnSpPr>
          <p:cNvPr id="17" name="Connecteur droit avec flèche 16"/>
          <p:cNvCxnSpPr>
            <a:endCxn id="10" idx="1"/>
          </p:cNvCxnSpPr>
          <p:nvPr/>
        </p:nvCxnSpPr>
        <p:spPr>
          <a:xfrm>
            <a:off x="2843808" y="2204864"/>
            <a:ext cx="57606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cteur droit avec flèche 17"/>
          <p:cNvCxnSpPr>
            <a:stCxn id="10" idx="3"/>
          </p:cNvCxnSpPr>
          <p:nvPr/>
        </p:nvCxnSpPr>
        <p:spPr>
          <a:xfrm>
            <a:off x="5508104" y="2204864"/>
            <a:ext cx="57606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p:nvPr/>
        </p:nvCxnSpPr>
        <p:spPr>
          <a:xfrm>
            <a:off x="2843808" y="3789040"/>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Connecteur droit avec flèche 19"/>
          <p:cNvCxnSpPr>
            <a:endCxn id="13" idx="0"/>
          </p:cNvCxnSpPr>
          <p:nvPr/>
        </p:nvCxnSpPr>
        <p:spPr>
          <a:xfrm>
            <a:off x="4572000" y="5373216"/>
            <a:ext cx="3600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Connecteur droit avec flèche 20"/>
          <p:cNvCxnSpPr/>
          <p:nvPr/>
        </p:nvCxnSpPr>
        <p:spPr>
          <a:xfrm>
            <a:off x="4499992" y="4149080"/>
            <a:ext cx="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Connecteur droit avec flèche 21"/>
          <p:cNvCxnSpPr/>
          <p:nvPr/>
        </p:nvCxnSpPr>
        <p:spPr>
          <a:xfrm flipH="1">
            <a:off x="5580112" y="3789040"/>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60648"/>
            <a:ext cx="8229600" cy="1143000"/>
          </a:xfrm>
        </p:spPr>
        <p:txBody>
          <a:bodyPr>
            <a:noAutofit/>
          </a:bodyPr>
          <a:lstStyle/>
          <a:p>
            <a:r>
              <a:rPr lang="fr-BE" sz="3200" b="1" dirty="0" smtClean="0">
                <a:latin typeface="Times New Roman" pitchFamily="18" charset="0"/>
                <a:ea typeface="Calibri"/>
                <a:cs typeface="Times New Roman" pitchFamily="18" charset="0"/>
              </a:rPr>
              <a:t>FRANCHISE DE PRODUCTION (INDUSTRIELLE)</a:t>
            </a:r>
            <a:endParaRPr lang="fr-FR" sz="3200" dirty="0"/>
          </a:p>
        </p:txBody>
      </p:sp>
      <p:sp>
        <p:nvSpPr>
          <p:cNvPr id="3" name="Espace réservé du contenu 2"/>
          <p:cNvSpPr>
            <a:spLocks noGrp="1"/>
          </p:cNvSpPr>
          <p:nvPr>
            <p:ph idx="1"/>
          </p:nvPr>
        </p:nvSpPr>
        <p:spPr/>
        <p:txBody>
          <a:bodyPr>
            <a:normAutofit/>
          </a:bodyPr>
          <a:lstStyle/>
          <a:p>
            <a:pPr marL="453390" indent="-226695">
              <a:buNone/>
            </a:pPr>
            <a:endParaRPr lang="fr-FR" b="1" dirty="0" smtClean="0">
              <a:latin typeface="Times New Roman" pitchFamily="18" charset="0"/>
              <a:ea typeface="Calibri"/>
              <a:cs typeface="Times New Roman" pitchFamily="18" charset="0"/>
            </a:endParaRPr>
          </a:p>
          <a:p>
            <a:pPr marL="453390" indent="-226695" algn="just">
              <a:buNone/>
            </a:pPr>
            <a:r>
              <a:rPr lang="fr-FR" dirty="0" smtClean="0">
                <a:latin typeface="Times New Roman" pitchFamily="18" charset="0"/>
                <a:ea typeface="Times New Roman"/>
                <a:cs typeface="Times New Roman" pitchFamily="18" charset="0"/>
              </a:rPr>
              <a:t>  Le franchisé fabrique, lui-même, selon les indications du franchiseur, des produits qu’il vend sous la marque de celui-ci.</a:t>
            </a:r>
            <a:endParaRPr lang="fr-FR" dirty="0" smtClean="0">
              <a:latin typeface="Times New Roman" pitchFamily="18" charset="0"/>
              <a:ea typeface="Calibri"/>
              <a:cs typeface="Times New Roman" pitchFamily="18" charset="0"/>
            </a:endParaRPr>
          </a:p>
          <a:p>
            <a:pPr>
              <a:buNone/>
            </a:pPr>
            <a:endParaRPr lang="fr-FR" b="1" dirty="0" smtClean="0">
              <a:latin typeface="Times New Roman" pitchFamily="18" charset="0"/>
              <a:cs typeface="Times New Roman" pitchFamily="18" charset="0"/>
            </a:endParaRPr>
          </a:p>
          <a:p>
            <a:pPr>
              <a:buNone/>
            </a:pPr>
            <a:r>
              <a:rPr lang="fr-FR" b="1" dirty="0" smtClean="0">
                <a:latin typeface="Times New Roman" pitchFamily="18" charset="0"/>
                <a:cs typeface="Times New Roman" pitchFamily="18" charset="0"/>
              </a:rPr>
              <a:t>    Exemples : </a:t>
            </a:r>
            <a:r>
              <a:rPr lang="fr-FR" dirty="0" smtClean="0">
                <a:latin typeface="Times New Roman" pitchFamily="18" charset="0"/>
                <a:cs typeface="Times New Roman" pitchFamily="18" charset="0"/>
              </a:rPr>
              <a:t>COCA-COLA, YOPLAIT…</a:t>
            </a:r>
            <a:endParaRPr lang="fr-FR" dirty="0">
              <a:latin typeface="Times New Roman" pitchFamily="18" charset="0"/>
              <a:cs typeface="Times New Roman" pitchFamily="18" charset="0"/>
            </a:endParaRPr>
          </a:p>
        </p:txBody>
      </p:sp>
      <p:pic>
        <p:nvPicPr>
          <p:cNvPr id="69634" name="Picture 2" descr="https://encrypted-tbn3.google.com/images?q=tbn:ANd9GcTIiWi7gs-wfME2eYygl3g0sDZ2v2SLScWzaxTDORSe1hlG6am6OA"/>
          <p:cNvPicPr>
            <a:picLocks noChangeAspect="1" noChangeArrowheads="1"/>
          </p:cNvPicPr>
          <p:nvPr/>
        </p:nvPicPr>
        <p:blipFill>
          <a:blip r:embed="rId3" cstate="print"/>
          <a:srcRect/>
          <a:stretch>
            <a:fillRect/>
          </a:stretch>
        </p:blipFill>
        <p:spPr bwMode="auto">
          <a:xfrm>
            <a:off x="1" y="0"/>
            <a:ext cx="1619671" cy="1772816"/>
          </a:xfrm>
          <a:prstGeom prst="rect">
            <a:avLst/>
          </a:prstGeom>
          <a:noFill/>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1720" y="260648"/>
            <a:ext cx="6552728" cy="1470025"/>
          </a:xfrm>
        </p:spPr>
        <p:txBody>
          <a:bodyPr>
            <a:normAutofit/>
          </a:bodyPr>
          <a:lstStyle/>
          <a:p>
            <a:r>
              <a:rPr lang="fr-FR" sz="3600" b="1" dirty="0" smtClean="0">
                <a:latin typeface="Times New Roman" pitchFamily="18" charset="0"/>
                <a:cs typeface="Times New Roman" pitchFamily="18" charset="0"/>
              </a:rPr>
              <a:t>FRANCHISE DE SERVICE </a:t>
            </a:r>
            <a:br>
              <a:rPr lang="fr-FR" sz="3600" b="1" dirty="0" smtClean="0">
                <a:latin typeface="Times New Roman" pitchFamily="18" charset="0"/>
                <a:cs typeface="Times New Roman" pitchFamily="18" charset="0"/>
              </a:rPr>
            </a:br>
            <a:endParaRPr lang="fr-FR" sz="3600" b="1" dirty="0">
              <a:latin typeface="Times New Roman" pitchFamily="18" charset="0"/>
              <a:cs typeface="Times New Roman" pitchFamily="18" charset="0"/>
            </a:endParaRPr>
          </a:p>
        </p:txBody>
      </p:sp>
      <p:sp>
        <p:nvSpPr>
          <p:cNvPr id="3" name="Sous-titre 2"/>
          <p:cNvSpPr>
            <a:spLocks noGrp="1"/>
          </p:cNvSpPr>
          <p:nvPr>
            <p:ph type="subTitle" idx="1"/>
          </p:nvPr>
        </p:nvSpPr>
        <p:spPr>
          <a:xfrm>
            <a:off x="467544" y="1700808"/>
            <a:ext cx="8352928" cy="4896544"/>
          </a:xfrm>
        </p:spPr>
        <p:txBody>
          <a:bodyPr>
            <a:normAutofit/>
          </a:bodyPr>
          <a:lstStyle/>
          <a:p>
            <a:r>
              <a:rPr lang="fr-FR" b="1" dirty="0"/>
              <a:t> </a:t>
            </a:r>
            <a:endParaRPr lang="fr-FR" dirty="0"/>
          </a:p>
          <a:p>
            <a:pPr algn="just"/>
            <a:r>
              <a:rPr lang="fr-FR" sz="2800" dirty="0">
                <a:solidFill>
                  <a:schemeClr val="tx1"/>
                </a:solidFill>
                <a:latin typeface="Times New Roman" pitchFamily="18" charset="0"/>
                <a:cs typeface="Times New Roman" pitchFamily="18" charset="0"/>
              </a:rPr>
              <a:t>Le franchisé offre un service </a:t>
            </a:r>
            <a:r>
              <a:rPr lang="fr-FR" sz="2800" dirty="0" smtClean="0">
                <a:solidFill>
                  <a:schemeClr val="tx1"/>
                </a:solidFill>
                <a:latin typeface="Times New Roman" pitchFamily="18" charset="0"/>
                <a:cs typeface="Times New Roman" pitchFamily="18" charset="0"/>
              </a:rPr>
              <a:t>à des professionnels ou particuliers sous </a:t>
            </a:r>
            <a:r>
              <a:rPr lang="fr-FR" sz="2800" dirty="0">
                <a:solidFill>
                  <a:schemeClr val="tx1"/>
                </a:solidFill>
                <a:latin typeface="Times New Roman" pitchFamily="18" charset="0"/>
                <a:cs typeface="Times New Roman" pitchFamily="18" charset="0"/>
              </a:rPr>
              <a:t>l’enseigne, le nom commercial voire la marque du </a:t>
            </a:r>
            <a:r>
              <a:rPr lang="fr-FR" sz="2800" dirty="0" smtClean="0">
                <a:solidFill>
                  <a:schemeClr val="tx1"/>
                </a:solidFill>
                <a:latin typeface="Times New Roman" pitchFamily="18" charset="0"/>
                <a:cs typeface="Times New Roman" pitchFamily="18" charset="0"/>
              </a:rPr>
              <a:t>franchiseur  </a:t>
            </a:r>
            <a:r>
              <a:rPr lang="fr-FR" sz="2800" dirty="0">
                <a:solidFill>
                  <a:schemeClr val="tx1"/>
                </a:solidFill>
                <a:latin typeface="Times New Roman" pitchFamily="18" charset="0"/>
                <a:cs typeface="Times New Roman" pitchFamily="18" charset="0"/>
              </a:rPr>
              <a:t>en se conformant aux directives de ce dernier. </a:t>
            </a:r>
            <a:endParaRPr lang="fr-FR" sz="2800" dirty="0" smtClean="0">
              <a:solidFill>
                <a:schemeClr val="tx1"/>
              </a:solidFill>
              <a:latin typeface="Times New Roman" pitchFamily="18" charset="0"/>
              <a:cs typeface="Times New Roman" pitchFamily="18" charset="0"/>
            </a:endParaRPr>
          </a:p>
          <a:p>
            <a:pPr algn="l"/>
            <a:endParaRPr lang="fr-FR" sz="2800" dirty="0" smtClean="0">
              <a:solidFill>
                <a:schemeClr val="tx1"/>
              </a:solidFill>
              <a:latin typeface="Times New Roman" pitchFamily="18" charset="0"/>
              <a:cs typeface="Times New Roman" pitchFamily="18" charset="0"/>
            </a:endParaRPr>
          </a:p>
          <a:p>
            <a:pPr algn="l"/>
            <a:r>
              <a:rPr lang="fr-FR" sz="3300" b="1" dirty="0" smtClean="0">
                <a:solidFill>
                  <a:schemeClr val="tx1"/>
                </a:solidFill>
                <a:latin typeface="Times New Roman" pitchFamily="18" charset="0"/>
                <a:cs typeface="Times New Roman" pitchFamily="18" charset="0"/>
              </a:rPr>
              <a:t>Exemples :  </a:t>
            </a:r>
            <a:r>
              <a:rPr lang="fr-FR" sz="3300" dirty="0" smtClean="0">
                <a:solidFill>
                  <a:schemeClr val="tx1"/>
                </a:solidFill>
                <a:latin typeface="Times New Roman" pitchFamily="18" charset="0"/>
                <a:cs typeface="Times New Roman" pitchFamily="18" charset="0"/>
              </a:rPr>
              <a:t>IBIS,  Mc Donald/Pizza </a:t>
            </a:r>
            <a:r>
              <a:rPr lang="fr-FR" sz="3300" dirty="0" err="1" smtClean="0">
                <a:solidFill>
                  <a:schemeClr val="tx1"/>
                </a:solidFill>
                <a:latin typeface="Times New Roman" pitchFamily="18" charset="0"/>
                <a:cs typeface="Times New Roman" pitchFamily="18" charset="0"/>
              </a:rPr>
              <a:t>Hut</a:t>
            </a:r>
            <a:r>
              <a:rPr lang="fr-FR" sz="3300" dirty="0" smtClean="0">
                <a:solidFill>
                  <a:schemeClr val="tx1"/>
                </a:solidFill>
                <a:latin typeface="Times New Roman" pitchFamily="18" charset="0"/>
                <a:cs typeface="Times New Roman" pitchFamily="18" charset="0"/>
              </a:rPr>
              <a:t>,  AVIS</a:t>
            </a:r>
          </a:p>
          <a:p>
            <a:endParaRPr lang="fr-FR" sz="8600" dirty="0" smtClean="0">
              <a:solidFill>
                <a:schemeClr val="tx1"/>
              </a:solidFill>
              <a:latin typeface="Times New Roman" pitchFamily="18" charset="0"/>
              <a:cs typeface="Times New Roman" pitchFamily="18" charset="0"/>
            </a:endParaRPr>
          </a:p>
          <a:p>
            <a:endParaRPr lang="fr-FR" dirty="0"/>
          </a:p>
        </p:txBody>
      </p:sp>
      <p:pic>
        <p:nvPicPr>
          <p:cNvPr id="67588" name="Picture 4" descr="https://encrypted-tbn3.google.com/images?q=tbn:ANd9GcS9stDJyiUe-cKKHXDPwWZWUgv-f_kOpS1KPOQIXNDqQzXxSvez"/>
          <p:cNvPicPr>
            <a:picLocks noChangeAspect="1" noChangeArrowheads="1"/>
          </p:cNvPicPr>
          <p:nvPr/>
        </p:nvPicPr>
        <p:blipFill>
          <a:blip r:embed="rId3" cstate="print"/>
          <a:srcRect/>
          <a:stretch>
            <a:fillRect/>
          </a:stretch>
        </p:blipFill>
        <p:spPr bwMode="auto">
          <a:xfrm>
            <a:off x="0" y="0"/>
            <a:ext cx="1763688" cy="1700808"/>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LOCALISATION DE FRANCHISE</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85000" lnSpcReduction="20000"/>
          </a:bodyPr>
          <a:lstStyle/>
          <a:p>
            <a:pPr>
              <a:buNone/>
            </a:pPr>
            <a:endParaRPr lang="fr-FR" dirty="0" smtClean="0"/>
          </a:p>
          <a:p>
            <a:pPr algn="just"/>
            <a:r>
              <a:rPr lang="fr-FR" sz="3600" b="1" dirty="0" smtClean="0">
                <a:latin typeface="Times New Roman" pitchFamily="18" charset="0"/>
                <a:cs typeface="Times New Roman" pitchFamily="18" charset="0"/>
              </a:rPr>
              <a:t>Franchise en magasin </a:t>
            </a:r>
            <a:r>
              <a:rPr lang="fr-FR" sz="3600" dirty="0" smtClean="0">
                <a:latin typeface="Times New Roman" pitchFamily="18" charset="0"/>
                <a:cs typeface="Times New Roman" pitchFamily="18" charset="0"/>
              </a:rPr>
              <a:t>: nécessite un local. Contraignante et demande plus d'investissement.</a:t>
            </a:r>
          </a:p>
          <a:p>
            <a:pPr algn="just">
              <a:buNone/>
            </a:pPr>
            <a:endParaRPr lang="fr-FR" sz="3600" dirty="0" smtClean="0">
              <a:latin typeface="Times New Roman" pitchFamily="18" charset="0"/>
              <a:cs typeface="Times New Roman" pitchFamily="18" charset="0"/>
            </a:endParaRPr>
          </a:p>
          <a:p>
            <a:pPr algn="just"/>
            <a:r>
              <a:rPr lang="fr-FR" sz="3600" b="1" dirty="0" smtClean="0">
                <a:latin typeface="Times New Roman" pitchFamily="18" charset="0"/>
                <a:cs typeface="Times New Roman" pitchFamily="18" charset="0"/>
              </a:rPr>
              <a:t>Franchise à domicile </a:t>
            </a:r>
            <a:r>
              <a:rPr lang="fr-FR" sz="3600" dirty="0" smtClean="0">
                <a:latin typeface="Times New Roman" pitchFamily="18" charset="0"/>
                <a:cs typeface="Times New Roman" pitchFamily="18" charset="0"/>
              </a:rPr>
              <a:t>: faible investissement de départ.</a:t>
            </a:r>
          </a:p>
          <a:p>
            <a:pPr algn="just">
              <a:buNone/>
            </a:pPr>
            <a:endParaRPr lang="fr-FR" sz="3600" dirty="0" smtClean="0">
              <a:latin typeface="Times New Roman" pitchFamily="18" charset="0"/>
              <a:cs typeface="Times New Roman" pitchFamily="18" charset="0"/>
            </a:endParaRPr>
          </a:p>
          <a:p>
            <a:pPr algn="just"/>
            <a:r>
              <a:rPr lang="fr-FR" sz="3600" b="1" dirty="0" smtClean="0">
                <a:latin typeface="Times New Roman" pitchFamily="18" charset="0"/>
                <a:cs typeface="Times New Roman" pitchFamily="18" charset="0"/>
              </a:rPr>
              <a:t>Franchise internationale </a:t>
            </a:r>
            <a:r>
              <a:rPr lang="fr-FR" sz="3600" dirty="0" smtClean="0">
                <a:latin typeface="Times New Roman" pitchFamily="18" charset="0"/>
                <a:cs typeface="Times New Roman" pitchFamily="18" charset="0"/>
              </a:rPr>
              <a:t>: une relation triangulaire entre  franchiseur, </a:t>
            </a:r>
            <a:r>
              <a:rPr lang="fr-FR" sz="3600" b="1" dirty="0" smtClean="0">
                <a:latin typeface="Times New Roman" pitchFamily="18" charset="0"/>
                <a:cs typeface="Times New Roman" pitchFamily="18" charset="0"/>
              </a:rPr>
              <a:t>master franchisé (20 ans) </a:t>
            </a:r>
            <a:r>
              <a:rPr lang="fr-FR" sz="3600" dirty="0" smtClean="0">
                <a:latin typeface="Times New Roman" pitchFamily="18" charset="0"/>
                <a:cs typeface="Times New Roman" pitchFamily="18" charset="0"/>
              </a:rPr>
              <a:t> et  sous-franchisé local.</a:t>
            </a:r>
          </a:p>
          <a:p>
            <a:endParaRPr lang="fr-FR" dirty="0" smtClean="0"/>
          </a:p>
          <a:p>
            <a:endParaRPr lang="fr-FR" dirty="0"/>
          </a:p>
        </p:txBody>
      </p:sp>
    </p:spTree>
  </p:cSld>
  <p:clrMapOvr>
    <a:masterClrMapping/>
  </p:clrMapOvr>
  <p:transition spd="slow">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AUTRES FORMES DE FRANCHISE</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2332037"/>
            <a:ext cx="8229600" cy="2897163"/>
          </a:xfrm>
        </p:spPr>
        <p:txBody>
          <a:bodyPr>
            <a:normAutofit fontScale="92500" lnSpcReduction="10000"/>
          </a:bodyPr>
          <a:lstStyle/>
          <a:p>
            <a:pPr>
              <a:buNone/>
            </a:pPr>
            <a:r>
              <a:rPr lang="fr-FR" b="1" dirty="0" smtClean="0">
                <a:solidFill>
                  <a:prstClr val="black"/>
                </a:solidFill>
                <a:latin typeface="Times New Roman" pitchFamily="18" charset="0"/>
                <a:cs typeface="Times New Roman" pitchFamily="18" charset="0"/>
              </a:rPr>
              <a:t>    CORNER FRANCHISE (Shop-in-Shop)</a:t>
            </a:r>
            <a:r>
              <a:rPr lang="fr-FR" dirty="0" smtClean="0">
                <a:solidFill>
                  <a:prstClr val="black"/>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p>
          <a:p>
            <a:pPr algn="just">
              <a:buNone/>
            </a:pPr>
            <a:r>
              <a:rPr lang="fr-FR" dirty="0" smtClean="0">
                <a:solidFill>
                  <a:prstClr val="black"/>
                </a:solidFill>
                <a:latin typeface="Times New Roman" pitchFamily="18" charset="0"/>
                <a:cs typeface="Times New Roman" pitchFamily="18" charset="0"/>
              </a:rPr>
              <a:t/>
            </a:r>
            <a:br>
              <a:rPr lang="fr-FR" dirty="0" smtClean="0">
                <a:solidFill>
                  <a:prstClr val="black"/>
                </a:solidFill>
                <a:latin typeface="Times New Roman" pitchFamily="18" charset="0"/>
                <a:cs typeface="Times New Roman" pitchFamily="18" charset="0"/>
              </a:rPr>
            </a:br>
            <a:r>
              <a:rPr lang="fr-FR" dirty="0" smtClean="0">
                <a:solidFill>
                  <a:prstClr val="black"/>
                </a:solidFill>
                <a:latin typeface="Times New Roman" pitchFamily="18" charset="0"/>
                <a:cs typeface="Times New Roman" pitchFamily="18" charset="0"/>
              </a:rPr>
              <a:t>Mini-franchise : exclusivité d’une partie de la surface de vente à une seule marque aménagée  selon les directives du franchiseur en acceptant ses exigences.</a:t>
            </a:r>
            <a:endParaRPr lang="fr-FR" b="1" dirty="0" smtClean="0"/>
          </a:p>
          <a:p>
            <a:endParaRPr lang="fr-FR" dirty="0"/>
          </a:p>
        </p:txBody>
      </p:sp>
    </p:spTree>
  </p:cSld>
  <p:clrMapOvr>
    <a:masterClrMapping/>
  </p:clrMapOvr>
  <p:transition spd="slow">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212976"/>
            <a:ext cx="8229600" cy="3140968"/>
          </a:xfrm>
        </p:spPr>
        <p:txBody>
          <a:bodyPr>
            <a:normAutofit/>
          </a:bodyPr>
          <a:lstStyle/>
          <a:p>
            <a:pPr algn="l"/>
            <a:r>
              <a:rPr lang="fr-FR" sz="2800" dirty="0" smtClean="0">
                <a:solidFill>
                  <a:prstClr val="black"/>
                </a:solidFill>
                <a:latin typeface="Times New Roman" pitchFamily="18" charset="0"/>
                <a:ea typeface="+mn-ea"/>
                <a:cs typeface="Times New Roman" pitchFamily="18" charset="0"/>
              </a:rPr>
              <a:t/>
            </a:r>
            <a:br>
              <a:rPr lang="fr-FR" sz="2800" dirty="0" smtClean="0">
                <a:solidFill>
                  <a:prstClr val="black"/>
                </a:solidFill>
                <a:latin typeface="Times New Roman" pitchFamily="18" charset="0"/>
                <a:ea typeface="+mn-ea"/>
                <a:cs typeface="Times New Roman" pitchFamily="18" charset="0"/>
              </a:rPr>
            </a:br>
            <a:r>
              <a:rPr lang="fr-FR" sz="2400" dirty="0" smtClean="0">
                <a:solidFill>
                  <a:prstClr val="black"/>
                </a:solidFill>
                <a:ea typeface="+mn-ea"/>
                <a:cs typeface="+mn-cs"/>
              </a:rPr>
              <a:t/>
            </a:r>
            <a:br>
              <a:rPr lang="fr-FR" sz="2400" dirty="0" smtClean="0">
                <a:solidFill>
                  <a:prstClr val="black"/>
                </a:solidFill>
                <a:ea typeface="+mn-ea"/>
                <a:cs typeface="+mn-cs"/>
              </a:rPr>
            </a:br>
            <a:endParaRPr lang="fr-FR" sz="2400" dirty="0"/>
          </a:p>
        </p:txBody>
      </p:sp>
      <p:sp>
        <p:nvSpPr>
          <p:cNvPr id="3" name="Espace réservé du contenu 2"/>
          <p:cNvSpPr>
            <a:spLocks noGrp="1"/>
          </p:cNvSpPr>
          <p:nvPr>
            <p:ph sz="half" idx="1"/>
          </p:nvPr>
        </p:nvSpPr>
        <p:spPr>
          <a:xfrm>
            <a:off x="323528" y="476672"/>
            <a:ext cx="4176464" cy="5400600"/>
          </a:xfrm>
        </p:spPr>
        <p:txBody>
          <a:bodyPr>
            <a:normAutofit fontScale="62500" lnSpcReduction="20000"/>
          </a:bodyPr>
          <a:lstStyle/>
          <a:p>
            <a:pPr lvl="0">
              <a:buNone/>
            </a:pPr>
            <a:r>
              <a:rPr lang="fr-FR" sz="4500" b="1" dirty="0" smtClean="0">
                <a:latin typeface="Times New Roman" pitchFamily="18" charset="0"/>
                <a:cs typeface="Times New Roman" pitchFamily="18" charset="0"/>
              </a:rPr>
              <a:t>MASTER FRANCHISE</a:t>
            </a:r>
            <a:r>
              <a:rPr lang="fr-FR" sz="5100" dirty="0" smtClean="0">
                <a:latin typeface="Times New Roman" pitchFamily="18" charset="0"/>
                <a:cs typeface="Times New Roman" pitchFamily="18" charset="0"/>
              </a:rPr>
              <a:t> </a:t>
            </a:r>
          </a:p>
          <a:p>
            <a:pPr>
              <a:buNone/>
            </a:pPr>
            <a:r>
              <a:rPr lang="fr-FR" sz="5100" dirty="0" smtClean="0">
                <a:latin typeface="Times New Roman" pitchFamily="18" charset="0"/>
                <a:cs typeface="Times New Roman" pitchFamily="18" charset="0"/>
              </a:rPr>
              <a:t>    </a:t>
            </a:r>
          </a:p>
          <a:p>
            <a:pPr algn="just">
              <a:buNone/>
            </a:pPr>
            <a:r>
              <a:rPr lang="fr-FR" sz="5100" dirty="0" smtClean="0">
                <a:latin typeface="Times New Roman" pitchFamily="18" charset="0"/>
                <a:cs typeface="Times New Roman" pitchFamily="18" charset="0"/>
              </a:rPr>
              <a:t>    </a:t>
            </a:r>
            <a:r>
              <a:rPr lang="fr-FR" sz="5100" dirty="0" smtClean="0">
                <a:solidFill>
                  <a:prstClr val="black"/>
                </a:solidFill>
                <a:latin typeface="Times New Roman" pitchFamily="18" charset="0"/>
                <a:cs typeface="Times New Roman" pitchFamily="18" charset="0"/>
              </a:rPr>
              <a:t>Le master franchisé paie un (master </a:t>
            </a:r>
            <a:r>
              <a:rPr lang="fr-FR" sz="5100" dirty="0" err="1" smtClean="0">
                <a:solidFill>
                  <a:prstClr val="black"/>
                </a:solidFill>
                <a:latin typeface="Times New Roman" pitchFamily="18" charset="0"/>
                <a:cs typeface="Times New Roman" pitchFamily="18" charset="0"/>
              </a:rPr>
              <a:t>fee</a:t>
            </a:r>
            <a:r>
              <a:rPr lang="fr-FR" sz="5100" dirty="0" smtClean="0">
                <a:solidFill>
                  <a:prstClr val="black"/>
                </a:solidFill>
                <a:latin typeface="Times New Roman" pitchFamily="18" charset="0"/>
                <a:cs typeface="Times New Roman" pitchFamily="18" charset="0"/>
              </a:rPr>
              <a:t> «droit d'entrée» et des royalties  «commission» pour </a:t>
            </a:r>
            <a:r>
              <a:rPr lang="fr-FR" sz="5100" dirty="0" smtClean="0">
                <a:latin typeface="Times New Roman" pitchFamily="18" charset="0"/>
                <a:cs typeface="Times New Roman" pitchFamily="18" charset="0"/>
              </a:rPr>
              <a:t>développer le réseau sur un territoire déterminé qui peut être un pays ou une région. </a:t>
            </a:r>
            <a:endParaRPr lang="fr-FR" sz="5100" dirty="0" smtClean="0">
              <a:solidFill>
                <a:prstClr val="black"/>
              </a:solidFill>
              <a:latin typeface="Times New Roman" pitchFamily="18" charset="0"/>
              <a:cs typeface="Times New Roman" pitchFamily="18" charset="0"/>
            </a:endParaRPr>
          </a:p>
          <a:p>
            <a:pPr>
              <a:buNone/>
            </a:pPr>
            <a:endParaRPr lang="fr-FR" sz="5100" dirty="0" smtClean="0">
              <a:latin typeface="Times New Roman" pitchFamily="18" charset="0"/>
              <a:cs typeface="Times New Roman" pitchFamily="18" charset="0"/>
            </a:endParaRPr>
          </a:p>
          <a:p>
            <a:pPr>
              <a:buNone/>
            </a:pPr>
            <a:endParaRPr lang="fr-FR" dirty="0" smtClean="0"/>
          </a:p>
          <a:p>
            <a:pPr>
              <a:buNone/>
            </a:pPr>
            <a:endParaRPr lang="fr-FR" dirty="0"/>
          </a:p>
        </p:txBody>
      </p:sp>
      <p:sp>
        <p:nvSpPr>
          <p:cNvPr id="4" name="Espace réservé du contenu 3"/>
          <p:cNvSpPr>
            <a:spLocks noGrp="1"/>
          </p:cNvSpPr>
          <p:nvPr>
            <p:ph sz="half" idx="2"/>
          </p:nvPr>
        </p:nvSpPr>
        <p:spPr>
          <a:xfrm>
            <a:off x="4499992" y="476672"/>
            <a:ext cx="4355976" cy="5472608"/>
          </a:xfrm>
        </p:spPr>
        <p:txBody>
          <a:bodyPr>
            <a:noAutofit/>
          </a:bodyPr>
          <a:lstStyle/>
          <a:p>
            <a:pPr lvl="0">
              <a:buNone/>
            </a:pPr>
            <a:r>
              <a:rPr lang="fr-FR" b="1" dirty="0" smtClean="0">
                <a:latin typeface="Times New Roman" pitchFamily="18" charset="0"/>
                <a:cs typeface="Times New Roman" pitchFamily="18" charset="0"/>
              </a:rPr>
              <a:t>MULTI-FRANCHISE</a:t>
            </a:r>
            <a:r>
              <a:rPr lang="fr-FR" dirty="0" smtClean="0">
                <a:latin typeface="Times New Roman" pitchFamily="18" charset="0"/>
                <a:cs typeface="Times New Roman" pitchFamily="18" charset="0"/>
              </a:rPr>
              <a:t> </a:t>
            </a:r>
          </a:p>
          <a:p>
            <a:pPr>
              <a:buNone/>
            </a:pPr>
            <a:r>
              <a:rPr lang="fr-FR" dirty="0" smtClean="0">
                <a:latin typeface="Times New Roman" pitchFamily="18" charset="0"/>
                <a:cs typeface="Times New Roman" pitchFamily="18" charset="0"/>
              </a:rPr>
              <a:t>   </a:t>
            </a:r>
          </a:p>
          <a:p>
            <a:pPr algn="just">
              <a:buNone/>
            </a:pPr>
            <a:r>
              <a:rPr lang="fr-FR" dirty="0" smtClean="0">
                <a:latin typeface="Times New Roman" pitchFamily="18" charset="0"/>
                <a:cs typeface="Times New Roman" pitchFamily="18" charset="0"/>
              </a:rPr>
              <a:t>    Extension d’activité courante car les franchisés possèdent plusieurs points de vente d’une même chaîne. </a:t>
            </a:r>
            <a:r>
              <a:rPr lang="fr-FR" b="1" dirty="0" smtClean="0">
                <a:solidFill>
                  <a:srgbClr val="000000"/>
                </a:solidFill>
                <a:latin typeface="Times New Roman" pitchFamily="18" charset="0"/>
                <a:cs typeface="Times New Roman" pitchFamily="18" charset="0"/>
              </a:rPr>
              <a:t>Savoir délégué tout en étant présent.</a:t>
            </a:r>
          </a:p>
          <a:p>
            <a:pPr>
              <a:buNone/>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Pluri-franchise : </a:t>
            </a:r>
          </a:p>
          <a:p>
            <a:pPr>
              <a:buNone/>
            </a:pP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diversification d’ activité.</a:t>
            </a:r>
          </a:p>
          <a:p>
            <a:pPr algn="just">
              <a:buNone/>
            </a:pPr>
            <a:r>
              <a:rPr lang="fr-FR" dirty="0" smtClean="0">
                <a:latin typeface="Times New Roman" pitchFamily="18" charset="0"/>
                <a:cs typeface="Times New Roman" pitchFamily="18" charset="0"/>
              </a:rPr>
              <a:t> </a:t>
            </a:r>
          </a:p>
          <a:p>
            <a:endParaRPr lang="fr-FR" dirty="0">
              <a:latin typeface="Times New Roman" pitchFamily="18" charset="0"/>
              <a:cs typeface="Times New Roman" pitchFamily="18" charset="0"/>
            </a:endParaRPr>
          </a:p>
        </p:txBody>
      </p:sp>
    </p:spTree>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5"/>
          <p:cNvSpPr>
            <a:spLocks noGrp="1"/>
          </p:cNvSpPr>
          <p:nvPr>
            <p:ph type="title"/>
          </p:nvPr>
        </p:nvSpPr>
        <p:spPr/>
        <p:txBody>
          <a:bodyPr/>
          <a:lstStyle/>
          <a:p>
            <a:r>
              <a:rPr lang="fr-FR" b="1" smtClean="0">
                <a:solidFill>
                  <a:srgbClr val="996721"/>
                </a:solidFill>
                <a:cs typeface="Times New Roman" pitchFamily="18" charset="0"/>
              </a:rPr>
              <a:t>LA FRANCHISE</a:t>
            </a:r>
            <a:r>
              <a:rPr lang="fr-FR" smtClean="0">
                <a:solidFill>
                  <a:srgbClr val="996721"/>
                </a:solidFill>
              </a:rPr>
              <a:t> </a:t>
            </a:r>
          </a:p>
        </p:txBody>
      </p:sp>
      <p:sp>
        <p:nvSpPr>
          <p:cNvPr id="4099" name="Espace réservé du contenu 6"/>
          <p:cNvSpPr>
            <a:spLocks noGrp="1"/>
          </p:cNvSpPr>
          <p:nvPr>
            <p:ph sz="quarter" idx="1"/>
          </p:nvPr>
        </p:nvSpPr>
        <p:spPr/>
        <p:txBody>
          <a:bodyPr/>
          <a:lstStyle/>
          <a:p>
            <a:pPr algn="ctr">
              <a:buFont typeface="Arial" charset="0"/>
              <a:buNone/>
            </a:pPr>
            <a:r>
              <a:rPr lang="fr-FR" b="1" smtClean="0">
                <a:solidFill>
                  <a:srgbClr val="996721"/>
                </a:solidFill>
                <a:ea typeface="Calibri" pitchFamily="34" charset="0"/>
                <a:cs typeface="Calibri" pitchFamily="34" charset="0"/>
              </a:rPr>
              <a:t>Ethymologiquement</a:t>
            </a:r>
          </a:p>
          <a:p>
            <a:pPr algn="just">
              <a:buFont typeface="Arial" charset="0"/>
              <a:buNone/>
            </a:pPr>
            <a:endParaRPr lang="fr-FR" smtClean="0">
              <a:ea typeface="Calibri" pitchFamily="34" charset="0"/>
              <a:cs typeface="Calibri" pitchFamily="34" charset="0"/>
            </a:endParaRPr>
          </a:p>
          <a:p>
            <a:pPr algn="just"/>
            <a:r>
              <a:rPr lang="fr-FR" smtClean="0">
                <a:ea typeface="Calibri" pitchFamily="34" charset="0"/>
                <a:cs typeface="Calibri" pitchFamily="34" charset="0"/>
              </a:rPr>
              <a:t>La franchise vient du mot franc qui signifie liberté et indépendance.</a:t>
            </a:r>
          </a:p>
          <a:p>
            <a:pPr algn="just"/>
            <a:r>
              <a:rPr lang="fr-FR" smtClean="0">
                <a:ea typeface="Calibri" pitchFamily="34" charset="0"/>
                <a:cs typeface="Calibri" pitchFamily="34" charset="0"/>
              </a:rPr>
              <a:t>Ce terme était utilisé pour désigner le droit de certaines villes au moyen âge à se soustraire à l’autorité d’un seigneur (et à ses taxes), et à bénéficier d’un point de vue juridique de privilèges.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itchFamily="18" charset="0"/>
                <a:cs typeface="Times New Roman" pitchFamily="18" charset="0"/>
              </a:rPr>
              <a:t>FRANCHISE PARTICIPATIVE</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endParaRPr lang="fr-FR" dirty="0" smtClean="0"/>
          </a:p>
          <a:p>
            <a:pPr algn="just">
              <a:buNone/>
            </a:pPr>
            <a:r>
              <a:rPr lang="fr-FR" dirty="0" smtClean="0"/>
              <a:t>    </a:t>
            </a:r>
            <a:r>
              <a:rPr lang="fr-FR" dirty="0" smtClean="0">
                <a:latin typeface="Times New Roman" pitchFamily="18" charset="0"/>
                <a:cs typeface="Times New Roman" pitchFamily="18" charset="0"/>
              </a:rPr>
              <a:t>La franchise participative est celle par laquelle outre la conclusion d’un contrat de franchise de type classique, le franchiseur détient des parts sociales dans le capital de la société franchisé (</a:t>
            </a:r>
            <a:r>
              <a:rPr lang="fr-FR" b="1" dirty="0" smtClean="0">
                <a:latin typeface="Times New Roman" pitchFamily="18" charset="0"/>
                <a:cs typeface="Times New Roman" pitchFamily="18" charset="0"/>
              </a:rPr>
              <a:t>26% des parts sociales</a:t>
            </a:r>
            <a:r>
              <a:rPr lang="fr-FR" dirty="0" smtClean="0">
                <a:latin typeface="Times New Roman" pitchFamily="18" charset="0"/>
                <a:cs typeface="Times New Roman" pitchFamily="18" charset="0"/>
              </a:rPr>
              <a:t>).</a:t>
            </a:r>
          </a:p>
          <a:p>
            <a:pPr>
              <a:buNone/>
            </a:pPr>
            <a:endParaRPr lang="fr-FR" dirty="0" smtClean="0"/>
          </a:p>
          <a:p>
            <a:endParaRPr lang="fr-FR" dirty="0"/>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commerce-associe.fr/sites/default/files/images_FCA/Formes%20de%20commerce.jpg"/>
          <p:cNvPicPr>
            <a:picLocks noChangeAspect="1" noChangeArrowheads="1"/>
          </p:cNvPicPr>
          <p:nvPr/>
        </p:nvPicPr>
        <p:blipFill>
          <a:blip r:embed="rId3" cstate="print"/>
          <a:srcRect/>
          <a:stretch>
            <a:fillRect/>
          </a:stretch>
        </p:blipFill>
        <p:spPr bwMode="auto">
          <a:xfrm>
            <a:off x="971600" y="908720"/>
            <a:ext cx="6984776" cy="5172075"/>
          </a:xfrm>
          <a:prstGeom prst="rect">
            <a:avLst/>
          </a:prstGeom>
          <a:noFill/>
        </p:spPr>
      </p:pic>
    </p:spTree>
  </p:cSld>
  <p:clrMapOvr>
    <a:masterClrMapping/>
  </p:clrMapOvr>
  <p:transition spd="slow">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1691680" y="764704"/>
            <a:ext cx="6048672" cy="1224136"/>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LE COMMERCE ASSOCIÉ</a:t>
            </a:r>
            <a:endParaRPr lang="fr-FR" sz="2800" b="1" dirty="0">
              <a:latin typeface="Times New Roman" pitchFamily="18" charset="0"/>
              <a:cs typeface="Times New Roman" pitchFamily="18" charset="0"/>
            </a:endParaRPr>
          </a:p>
        </p:txBody>
      </p:sp>
      <p:sp>
        <p:nvSpPr>
          <p:cNvPr id="3" name="Flèche courbée vers la droite 2"/>
          <p:cNvSpPr/>
          <p:nvPr/>
        </p:nvSpPr>
        <p:spPr>
          <a:xfrm>
            <a:off x="539552" y="1340768"/>
            <a:ext cx="1152128" cy="2592288"/>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4" name="Flèche courbée vers la gauche 3"/>
          <p:cNvSpPr/>
          <p:nvPr/>
        </p:nvSpPr>
        <p:spPr>
          <a:xfrm>
            <a:off x="7740352" y="1268760"/>
            <a:ext cx="1080120" cy="2520280"/>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pic>
        <p:nvPicPr>
          <p:cNvPr id="2052" name="Picture 4" descr="https://encrypted-tbn3.google.com/images?q=tbn:ANd9GcSsxNwjr6-Hi1LRqgXRmDFK95Ylz2liTa07WfgGZL7MtAbka95n7A"/>
          <p:cNvPicPr>
            <a:picLocks noChangeAspect="1" noChangeArrowheads="1"/>
          </p:cNvPicPr>
          <p:nvPr/>
        </p:nvPicPr>
        <p:blipFill>
          <a:blip r:embed="rId3" cstate="print"/>
          <a:srcRect/>
          <a:stretch>
            <a:fillRect/>
          </a:stretch>
        </p:blipFill>
        <p:spPr bwMode="auto">
          <a:xfrm>
            <a:off x="6516216" y="2420888"/>
            <a:ext cx="1224136" cy="1800200"/>
          </a:xfrm>
          <a:prstGeom prst="rect">
            <a:avLst/>
          </a:prstGeom>
          <a:noFill/>
        </p:spPr>
      </p:pic>
      <p:pic>
        <p:nvPicPr>
          <p:cNvPr id="2054" name="Picture 6" descr="https://encrypted-tbn3.google.com/images?q=tbn:ANd9GcRbCX4Kc4-2WjHgdOVV-VPLFo9fFN--7tYHE_G8sD9kZPMPa8rt"/>
          <p:cNvPicPr>
            <a:picLocks noChangeAspect="1" noChangeArrowheads="1"/>
          </p:cNvPicPr>
          <p:nvPr/>
        </p:nvPicPr>
        <p:blipFill>
          <a:blip r:embed="rId4" cstate="print"/>
          <a:srcRect/>
          <a:stretch>
            <a:fillRect/>
          </a:stretch>
        </p:blipFill>
        <p:spPr bwMode="auto">
          <a:xfrm>
            <a:off x="1691680" y="2636912"/>
            <a:ext cx="1008112" cy="1728192"/>
          </a:xfrm>
          <a:prstGeom prst="rect">
            <a:avLst/>
          </a:prstGeom>
          <a:noFill/>
        </p:spPr>
      </p:pic>
      <p:sp>
        <p:nvSpPr>
          <p:cNvPr id="12" name="Rectangle horizontal à deux flèches 11"/>
          <p:cNvSpPr/>
          <p:nvPr/>
        </p:nvSpPr>
        <p:spPr>
          <a:xfrm>
            <a:off x="2627784" y="2420888"/>
            <a:ext cx="4032448" cy="1800200"/>
          </a:xfrm>
          <a:prstGeom prst="lef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Association</a:t>
            </a:r>
            <a:endParaRPr lang="fr-FR" sz="2800" b="1" dirty="0">
              <a:latin typeface="Times New Roman" pitchFamily="18" charset="0"/>
              <a:cs typeface="Times New Roman" pitchFamily="18" charset="0"/>
            </a:endParaRPr>
          </a:p>
        </p:txBody>
      </p:sp>
      <p:sp>
        <p:nvSpPr>
          <p:cNvPr id="14" name="Plaque 13"/>
          <p:cNvSpPr/>
          <p:nvPr/>
        </p:nvSpPr>
        <p:spPr>
          <a:xfrm>
            <a:off x="2051720" y="4725144"/>
            <a:ext cx="5328592" cy="158417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Times New Roman" pitchFamily="18" charset="0"/>
                <a:cs typeface="Times New Roman" pitchFamily="18" charset="0"/>
              </a:rPr>
              <a:t>Optimiser la communication et procédures de commercialisation  </a:t>
            </a:r>
            <a:endParaRPr lang="fr-FR" sz="2800" dirty="0">
              <a:latin typeface="Times New Roman" pitchFamily="18" charset="0"/>
              <a:cs typeface="Times New Roman" pitchFamily="18" charset="0"/>
            </a:endParaRPr>
          </a:p>
        </p:txBody>
      </p:sp>
      <p:pic>
        <p:nvPicPr>
          <p:cNvPr id="57346" name="Picture 2" descr="https://encrypted-tbn0.google.com/images?q=tbn:ANd9GcTJFNNA_U1XHHme9kqb2bLfsgX-6w6XP51EPBw6vaZ3bC1ZPqnY"/>
          <p:cNvPicPr>
            <a:picLocks noChangeAspect="1" noChangeArrowheads="1"/>
          </p:cNvPicPr>
          <p:nvPr/>
        </p:nvPicPr>
        <p:blipFill>
          <a:blip r:embed="rId5" cstate="print"/>
          <a:srcRect/>
          <a:stretch>
            <a:fillRect/>
          </a:stretch>
        </p:blipFill>
        <p:spPr bwMode="auto">
          <a:xfrm>
            <a:off x="0" y="1"/>
            <a:ext cx="1619672" cy="105273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LE </a:t>
            </a:r>
            <a:r>
              <a:rPr lang="fr-FR" sz="3600" b="1" dirty="0">
                <a:latin typeface="Times New Roman" pitchFamily="18" charset="0"/>
                <a:cs typeface="Times New Roman" pitchFamily="18" charset="0"/>
              </a:rPr>
              <a:t>COMMERCE INTEGRE</a:t>
            </a:r>
          </a:p>
        </p:txBody>
      </p:sp>
      <p:sp>
        <p:nvSpPr>
          <p:cNvPr id="3" name="Espace réservé du contenu 2"/>
          <p:cNvSpPr>
            <a:spLocks noGrp="1"/>
          </p:cNvSpPr>
          <p:nvPr>
            <p:ph idx="1"/>
          </p:nvPr>
        </p:nvSpPr>
        <p:spPr/>
        <p:txBody>
          <a:bodyPr>
            <a:normAutofit/>
          </a:bodyPr>
          <a:lstStyle/>
          <a:p>
            <a:pPr>
              <a:buNone/>
            </a:pPr>
            <a:r>
              <a:rPr lang="fr-FR" dirty="0" smtClean="0"/>
              <a:t>    </a:t>
            </a:r>
            <a:r>
              <a:rPr lang="fr-FR" dirty="0" smtClean="0">
                <a:latin typeface="Times New Roman" pitchFamily="18" charset="0"/>
                <a:cs typeface="Times New Roman" pitchFamily="18" charset="0"/>
              </a:rPr>
              <a:t>Les points de vente sont tous sous la même enseigne, et s'approvisionnent via une centrale d'achat gérée exclusivement par la maison mère.</a:t>
            </a:r>
          </a:p>
          <a:p>
            <a:pPr>
              <a:buNone/>
            </a:pPr>
            <a:r>
              <a:rPr lang="fr-FR" dirty="0" smtClean="0">
                <a:latin typeface="Times New Roman" pitchFamily="18" charset="0"/>
                <a:cs typeface="Times New Roman" pitchFamily="18" charset="0"/>
              </a:rPr>
              <a:t>    Les </a:t>
            </a:r>
            <a:r>
              <a:rPr lang="fr-FR" dirty="0">
                <a:latin typeface="Times New Roman" pitchFamily="18" charset="0"/>
                <a:cs typeface="Times New Roman" pitchFamily="18" charset="0"/>
              </a:rPr>
              <a:t>commerçants sur le terrain </a:t>
            </a:r>
            <a:r>
              <a:rPr lang="fr-FR" dirty="0" smtClean="0">
                <a:latin typeface="Times New Roman" pitchFamily="18" charset="0"/>
                <a:cs typeface="Times New Roman" pitchFamily="18" charset="0"/>
              </a:rPr>
              <a:t>ne sont pas </a:t>
            </a:r>
            <a:r>
              <a:rPr lang="fr-FR" dirty="0">
                <a:latin typeface="Times New Roman" pitchFamily="18" charset="0"/>
                <a:cs typeface="Times New Roman" pitchFamily="18" charset="0"/>
              </a:rPr>
              <a:t>des indépendants, mais des salariés d'un groupe </a:t>
            </a:r>
            <a:r>
              <a:rPr lang="fr-FR" dirty="0" err="1">
                <a:latin typeface="Times New Roman" pitchFamily="18" charset="0"/>
                <a:cs typeface="Times New Roman" pitchFamily="18" charset="0"/>
              </a:rPr>
              <a:t>multi-points</a:t>
            </a:r>
            <a:r>
              <a:rPr lang="fr-FR" dirty="0">
                <a:latin typeface="Times New Roman" pitchFamily="18" charset="0"/>
                <a:cs typeface="Times New Roman" pitchFamily="18" charset="0"/>
              </a:rPr>
              <a:t> de vente. </a:t>
            </a:r>
            <a:endParaRPr lang="fr-FR" dirty="0" smtClean="0">
              <a:latin typeface="Times New Roman" pitchFamily="18" charset="0"/>
              <a:cs typeface="Times New Roman" pitchFamily="18" charset="0"/>
            </a:endParaRPr>
          </a:p>
          <a:p>
            <a:pPr>
              <a:buNone/>
            </a:pPr>
            <a:r>
              <a:rPr lang="fr-FR" dirty="0" smtClean="0"/>
              <a:t>  </a:t>
            </a:r>
            <a:endParaRPr lang="fr-FR" dirty="0"/>
          </a:p>
        </p:txBody>
      </p:sp>
    </p:spTree>
  </p:cSld>
  <p:clrMapOvr>
    <a:masterClrMapping/>
  </p:clrMapOvr>
  <p:transition spd="slow">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LE COMMERCE INDÉPENDANT</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916832"/>
            <a:ext cx="8229600" cy="2980928"/>
          </a:xfrm>
        </p:spPr>
        <p:txBody>
          <a:bodyPr>
            <a:normAutofit/>
          </a:bodyPr>
          <a:lstStyle/>
          <a:p>
            <a:pPr>
              <a:buNone/>
            </a:pPr>
            <a:r>
              <a:rPr lang="fr-FR" dirty="0" smtClean="0"/>
              <a:t>   </a:t>
            </a:r>
          </a:p>
          <a:p>
            <a:pPr>
              <a:buNone/>
            </a:pPr>
            <a:r>
              <a:rPr lang="fr-FR" dirty="0" smtClean="0"/>
              <a:t>    </a:t>
            </a:r>
            <a:r>
              <a:rPr lang="fr-FR" dirty="0" smtClean="0">
                <a:latin typeface="Times New Roman" pitchFamily="18" charset="0"/>
                <a:cs typeface="Times New Roman" pitchFamily="18" charset="0"/>
              </a:rPr>
              <a:t>Le commerce indépendant organisé (isolé) est composé essentiellement du commerce associé et de la franchise.</a:t>
            </a:r>
          </a:p>
          <a:p>
            <a:endParaRPr lang="fr-FR" dirty="0"/>
          </a:p>
        </p:txBody>
      </p:sp>
    </p:spTree>
  </p:cSld>
  <p:clrMapOvr>
    <a:masterClrMapping/>
  </p:clrMapOvr>
  <p:transition spd="slow">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LA CONCESSION</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348880"/>
            <a:ext cx="8686800" cy="2548880"/>
          </a:xfrm>
        </p:spPr>
        <p:txBody>
          <a:bodyPr>
            <a:normAutofit lnSpcReduction="10000"/>
          </a:bodyPr>
          <a:lstStyle/>
          <a:p>
            <a:pPr>
              <a:buNone/>
            </a:pPr>
            <a:r>
              <a:rPr lang="fr-FR" dirty="0" smtClean="0"/>
              <a:t>    </a:t>
            </a:r>
            <a:r>
              <a:rPr lang="fr-FR" dirty="0" smtClean="0">
                <a:latin typeface="Times New Roman" pitchFamily="18" charset="0"/>
                <a:cs typeface="Times New Roman" pitchFamily="18" charset="0"/>
              </a:rPr>
              <a:t>Le concédant réserve un territoire géographique </a:t>
            </a:r>
          </a:p>
          <a:p>
            <a:pPr>
              <a:buNone/>
            </a:pPr>
            <a:r>
              <a:rPr lang="fr-FR" dirty="0" smtClean="0">
                <a:latin typeface="Times New Roman" pitchFamily="18" charset="0"/>
                <a:cs typeface="Times New Roman" pitchFamily="18" charset="0"/>
              </a:rPr>
              <a:t>    à un concessionnaire qui, lui, est le seul sur ce territoire à commercialiser le produit du concédant.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BE" sz="3600" b="1" dirty="0" smtClean="0">
                <a:latin typeface="Times New Roman" pitchFamily="18" charset="0"/>
                <a:cs typeface="Times New Roman" pitchFamily="18" charset="0"/>
              </a:rPr>
              <a:t>LES FORMULES MIXTES</a:t>
            </a: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844824"/>
            <a:ext cx="8229600" cy="3196952"/>
          </a:xfrm>
        </p:spPr>
        <p:txBody>
          <a:bodyPr>
            <a:normAutofit/>
          </a:bodyPr>
          <a:lstStyle/>
          <a:p>
            <a:pPr>
              <a:buNone/>
            </a:pPr>
            <a:r>
              <a:rPr lang="fr-FR" dirty="0" smtClean="0"/>
              <a:t>    </a:t>
            </a: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premiers points de vente créés sont sous la forme intégrée de la succursale puis, le réseau appuie la suite de son développement soit sur la franchise, soit en licence de marque, soit encore en concession affiliation.</a:t>
            </a:r>
          </a:p>
          <a:p>
            <a:pPr>
              <a:buNone/>
            </a:pPr>
            <a:endParaRPr lang="fr-FR" dirty="0"/>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oogle.com/images?q=tbn:ANd9GcS4scAhk-bjZBzIjbAH75LuhB-FcdWKO1mvRMReILW29XSSWWP1-g"/>
          <p:cNvPicPr>
            <a:picLocks noChangeAspect="1" noChangeArrowheads="1"/>
          </p:cNvPicPr>
          <p:nvPr/>
        </p:nvPicPr>
        <p:blipFill>
          <a:blip r:embed="rId3" cstate="print"/>
          <a:srcRect/>
          <a:stretch>
            <a:fillRect/>
          </a:stretch>
        </p:blipFill>
        <p:spPr bwMode="auto">
          <a:xfrm>
            <a:off x="0" y="692696"/>
            <a:ext cx="9144000" cy="6165304"/>
          </a:xfrm>
          <a:prstGeom prst="rect">
            <a:avLst/>
          </a:prstGeom>
          <a:noFill/>
        </p:spPr>
      </p:pic>
      <p:sp>
        <p:nvSpPr>
          <p:cNvPr id="3" name="ZoneTexte 2"/>
          <p:cNvSpPr txBox="1"/>
          <p:nvPr/>
        </p:nvSpPr>
        <p:spPr>
          <a:xfrm>
            <a:off x="503040" y="0"/>
            <a:ext cx="8640960"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REPARTITION FRANCHISE ET AUTRE FORMES</a:t>
            </a:r>
            <a:endParaRPr lang="fr-FR" sz="2800" b="1"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smtClean="0">
                <a:latin typeface="Times New Roman" pitchFamily="18" charset="0"/>
                <a:cs typeface="Times New Roman" pitchFamily="18" charset="0"/>
              </a:rPr>
              <a:t>CADRE JURIDIQUE DE LA FRANCHISE</a:t>
            </a:r>
            <a:br>
              <a:rPr lang="fr-BE" sz="3200" b="1" dirty="0" smtClean="0">
                <a:latin typeface="Times New Roman" pitchFamily="18" charset="0"/>
                <a:cs typeface="Times New Roman" pitchFamily="18" charset="0"/>
              </a:rPr>
            </a:b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196752"/>
            <a:ext cx="8229600" cy="4525963"/>
          </a:xfrm>
        </p:spPr>
        <p:txBody>
          <a:bodyPr/>
          <a:lstStyle/>
          <a:p>
            <a:pPr algn="just">
              <a:buNone/>
            </a:pPr>
            <a:r>
              <a:rPr lang="fr-FR" dirty="0" smtClean="0">
                <a:latin typeface="Times New Roman" pitchFamily="18" charset="0"/>
                <a:cs typeface="Times New Roman" pitchFamily="18" charset="0"/>
              </a:rPr>
              <a:t>    </a:t>
            </a:r>
          </a:p>
          <a:p>
            <a:pPr algn="just">
              <a:buNone/>
            </a:pPr>
            <a:r>
              <a:rPr lang="fr-FR" dirty="0" smtClean="0">
                <a:latin typeface="Times New Roman" pitchFamily="18" charset="0"/>
                <a:cs typeface="Times New Roman" pitchFamily="18" charset="0"/>
              </a:rPr>
              <a:t>   Le Code de déontologie européen de la franchise </a:t>
            </a:r>
            <a:r>
              <a:rPr lang="fr-FR" b="1" dirty="0">
                <a:latin typeface="Times New Roman" pitchFamily="18" charset="0"/>
                <a:cs typeface="Times New Roman" pitchFamily="18" charset="0"/>
              </a:rPr>
              <a:t> </a:t>
            </a:r>
            <a:r>
              <a:rPr lang="fr-FR" dirty="0" smtClean="0">
                <a:latin typeface="Times New Roman" pitchFamily="18" charset="0"/>
                <a:cs typeface="Times New Roman" pitchFamily="18" charset="0"/>
              </a:rPr>
              <a:t>est </a:t>
            </a:r>
            <a:r>
              <a:rPr lang="fr-FR" dirty="0">
                <a:latin typeface="Times New Roman" pitchFamily="18" charset="0"/>
                <a:cs typeface="Times New Roman" pitchFamily="18" charset="0"/>
              </a:rPr>
              <a:t>un code des bons usages et de bonne conduite des utilisateurs de la franchise en Europe</a:t>
            </a:r>
            <a:r>
              <a:rPr lang="fr-FR" dirty="0" smtClean="0">
                <a:latin typeface="Times New Roman" pitchFamily="18" charset="0"/>
                <a:cs typeface="Times New Roman" pitchFamily="18" charset="0"/>
              </a:rPr>
              <a:t>.</a:t>
            </a:r>
          </a:p>
          <a:p>
            <a:pPr algn="just">
              <a:buNone/>
            </a:pPr>
            <a:r>
              <a:rPr lang="fr-FR" dirty="0" smtClean="0">
                <a:latin typeface="Times New Roman" pitchFamily="18" charset="0"/>
                <a:cs typeface="Times New Roman" pitchFamily="18" charset="0"/>
              </a:rPr>
              <a:t>    Il insiste surtout sur les obligations des franchiseur/franchisé et le savoir-faire.</a:t>
            </a:r>
            <a:endParaRPr lang="fr-FR" dirty="0">
              <a:latin typeface="Times New Roman" pitchFamily="18" charset="0"/>
              <a:cs typeface="Times New Roman" pitchFamily="18" charset="0"/>
            </a:endParaRPr>
          </a:p>
          <a:p>
            <a:endParaRPr lang="fr-FR" dirty="0"/>
          </a:p>
        </p:txBody>
      </p:sp>
    </p:spTree>
  </p:cSld>
  <p:clrMapOvr>
    <a:masterClrMapping/>
  </p:clrMapOvr>
  <p:transition spd="slow">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CONDITIONS DU SAVOIR-FAIRE</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412776"/>
            <a:ext cx="8229600" cy="4525963"/>
          </a:xfrm>
        </p:spPr>
        <p:txBody>
          <a:bodyPr>
            <a:normAutofit fontScale="85000" lnSpcReduction="20000"/>
          </a:bodyPr>
          <a:lstStyle/>
          <a:p>
            <a:pPr>
              <a:buNone/>
            </a:pPr>
            <a:endParaRPr lang="fr-FR" dirty="0"/>
          </a:p>
          <a:p>
            <a:pPr lvl="0"/>
            <a:r>
              <a:rPr lang="fr-FR" b="1" dirty="0"/>
              <a:t>Secret</a:t>
            </a:r>
            <a:r>
              <a:rPr lang="fr-FR" dirty="0"/>
              <a:t> : </a:t>
            </a:r>
            <a:r>
              <a:rPr lang="fr-FR" dirty="0" smtClean="0"/>
              <a:t> </a:t>
            </a:r>
            <a:r>
              <a:rPr lang="fr-FR" dirty="0"/>
              <a:t>n’est pas généralement connu ou facilement accessible. </a:t>
            </a:r>
            <a:endParaRPr lang="fr-FR" dirty="0" smtClean="0"/>
          </a:p>
          <a:p>
            <a:pPr lvl="0">
              <a:buNone/>
            </a:pPr>
            <a:endParaRPr lang="fr-FR" dirty="0"/>
          </a:p>
          <a:p>
            <a:pPr lvl="0"/>
            <a:r>
              <a:rPr lang="fr-FR" b="1" dirty="0"/>
              <a:t>Substantiel</a:t>
            </a:r>
            <a:r>
              <a:rPr lang="fr-FR" dirty="0"/>
              <a:t> : </a:t>
            </a:r>
            <a:r>
              <a:rPr lang="fr-FR" dirty="0" smtClean="0"/>
              <a:t>doit </a:t>
            </a:r>
            <a:r>
              <a:rPr lang="fr-FR" dirty="0"/>
              <a:t>inclure une information indispensable pour la vente de produits ou la prestation de services aux utilisateurs </a:t>
            </a:r>
            <a:r>
              <a:rPr lang="fr-FR" dirty="0" smtClean="0"/>
              <a:t>finaux. </a:t>
            </a:r>
          </a:p>
          <a:p>
            <a:pPr lvl="0">
              <a:buNone/>
            </a:pPr>
            <a:endParaRPr lang="fr-FR" dirty="0"/>
          </a:p>
          <a:p>
            <a:pPr lvl="0"/>
            <a:r>
              <a:rPr lang="fr-FR" b="1" dirty="0"/>
              <a:t>Identifié</a:t>
            </a:r>
            <a:r>
              <a:rPr lang="fr-FR" dirty="0"/>
              <a:t> : </a:t>
            </a:r>
            <a:r>
              <a:rPr lang="fr-FR" dirty="0" smtClean="0"/>
              <a:t>doit </a:t>
            </a:r>
            <a:r>
              <a:rPr lang="fr-FR" dirty="0"/>
              <a:t>être décrit d’une façon suffisamment complète pour permettre </a:t>
            </a:r>
            <a:r>
              <a:rPr lang="fr-FR" dirty="0" smtClean="0"/>
              <a:t>le bon usage de la franchise.</a:t>
            </a:r>
          </a:p>
          <a:p>
            <a:pPr lvl="0">
              <a:buNone/>
            </a:pPr>
            <a:r>
              <a:rPr lang="fr-FR" dirty="0" smtClean="0">
                <a:solidFill>
                  <a:srgbClr val="FF0000"/>
                </a:solidFill>
              </a:rPr>
              <a:t> </a:t>
            </a:r>
            <a:endParaRPr lang="fr-FR" dirty="0">
              <a:solidFill>
                <a:srgbClr val="FF0000"/>
              </a:solidFill>
            </a:endParaRPr>
          </a:p>
          <a:p>
            <a:endParaRPr lang="fr-FR" dirty="0">
              <a:solidFill>
                <a:srgbClr val="FF0000"/>
              </a:solidFill>
            </a:endParaRPr>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b="1" smtClean="0">
                <a:solidFill>
                  <a:srgbClr val="996721"/>
                </a:solidFill>
                <a:ea typeface="Calibri" pitchFamily="34" charset="0"/>
                <a:cs typeface="Calibri" pitchFamily="34" charset="0"/>
              </a:rPr>
              <a:t>Historiquement en France</a:t>
            </a:r>
            <a:endParaRPr lang="fr-FR" smtClean="0">
              <a:solidFill>
                <a:srgbClr val="996721"/>
              </a:solidFill>
            </a:endParaRPr>
          </a:p>
        </p:txBody>
      </p:sp>
      <p:sp>
        <p:nvSpPr>
          <p:cNvPr id="5123" name="Espace réservé du contenu 2"/>
          <p:cNvSpPr>
            <a:spLocks noGrp="1"/>
          </p:cNvSpPr>
          <p:nvPr>
            <p:ph sz="quarter" idx="1"/>
          </p:nvPr>
        </p:nvSpPr>
        <p:spPr/>
        <p:txBody>
          <a:bodyPr/>
          <a:lstStyle/>
          <a:p>
            <a:pPr algn="ctr">
              <a:buFont typeface="Arial" charset="0"/>
              <a:buNone/>
            </a:pPr>
            <a:r>
              <a:rPr lang="fr-FR" b="1" smtClean="0"/>
              <a:t>	</a:t>
            </a:r>
            <a:endParaRPr lang="fr-FR" b="1" smtClean="0">
              <a:solidFill>
                <a:srgbClr val="996721"/>
              </a:solidFill>
              <a:ea typeface="Calibri" pitchFamily="34" charset="0"/>
              <a:cs typeface="Calibri" pitchFamily="34" charset="0"/>
            </a:endParaRPr>
          </a:p>
          <a:p>
            <a:pPr algn="just">
              <a:buFont typeface="Arial" charset="0"/>
              <a:buNone/>
            </a:pPr>
            <a:endParaRPr lang="fr-FR" smtClean="0">
              <a:ea typeface="Calibri" pitchFamily="34" charset="0"/>
              <a:cs typeface="Calibri" pitchFamily="34" charset="0"/>
            </a:endParaRPr>
          </a:p>
          <a:p>
            <a:pPr algn="just">
              <a:buFont typeface="Arial" charset="0"/>
              <a:buNone/>
            </a:pPr>
            <a:r>
              <a:rPr lang="fr-FR" smtClean="0">
                <a:ea typeface="Calibri" pitchFamily="34" charset="0"/>
                <a:cs typeface="Calibri" pitchFamily="34" charset="0"/>
              </a:rPr>
              <a:t>	Emanation du 1er commerce en franchise en  1929 : La "Lainière de Roubais" qui développe le réseau d’enseigne de Pingouin Stem, pour trouver de nouveaux débouchés et lutter contre ses problèmes de surproduction en France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LOI DOUBIN </a:t>
            </a:r>
            <a:endParaRPr lang="fr-FR" dirty="0"/>
          </a:p>
        </p:txBody>
      </p:sp>
      <p:sp>
        <p:nvSpPr>
          <p:cNvPr id="3" name="Espace réservé du contenu 2"/>
          <p:cNvSpPr>
            <a:spLocks noGrp="1"/>
          </p:cNvSpPr>
          <p:nvPr>
            <p:ph idx="1"/>
          </p:nvPr>
        </p:nvSpPr>
        <p:spPr>
          <a:xfrm>
            <a:off x="457200" y="1600200"/>
            <a:ext cx="8435280" cy="4525963"/>
          </a:xfrm>
        </p:spPr>
        <p:txBody>
          <a:bodyPr>
            <a:normAutofit/>
          </a:bodyPr>
          <a:lstStyle/>
          <a:p>
            <a:pPr algn="just">
              <a:buNone/>
            </a:pPr>
            <a:r>
              <a:rPr lang="fr-FR" sz="4500"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Connue sous </a:t>
            </a:r>
            <a:r>
              <a:rPr lang="fr-FR" b="1" dirty="0" smtClean="0">
                <a:latin typeface="Times New Roman" pitchFamily="18" charset="0"/>
                <a:cs typeface="Times New Roman" pitchFamily="18" charset="0"/>
              </a:rPr>
              <a:t>L330-3</a:t>
            </a:r>
            <a:r>
              <a:rPr lang="fr-FR" dirty="0" smtClean="0">
                <a:latin typeface="Times New Roman" pitchFamily="18" charset="0"/>
                <a:cs typeface="Times New Roman" pitchFamily="18" charset="0"/>
              </a:rPr>
              <a:t> du code de commerce, elle impose le respect d’une obligation d’information précontractuelle permettant au candidat de s’engager en connaissance de cause via le </a:t>
            </a:r>
            <a:r>
              <a:rPr lang="fr-FR" b="1" dirty="0" smtClean="0">
                <a:latin typeface="Times New Roman" pitchFamily="18" charset="0"/>
                <a:cs typeface="Times New Roman" pitchFamily="18" charset="0"/>
              </a:rPr>
              <a:t>DIP. </a:t>
            </a:r>
            <a:endParaRPr lang="fr-FR" b="1" dirty="0" smtClean="0"/>
          </a:p>
          <a:p>
            <a:pPr lvl="0">
              <a:buNone/>
            </a:pPr>
            <a:endParaRPr lang="fr-FR" dirty="0"/>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76872"/>
            <a:ext cx="8122096" cy="3384376"/>
          </a:xfrm>
        </p:spPr>
        <p:txBody>
          <a:bodyPr>
            <a:normAutofit/>
          </a:bodyPr>
          <a:lstStyle/>
          <a:p>
            <a:pPr>
              <a:buNone/>
            </a:pPr>
            <a:r>
              <a:rPr lang="fr-FR" dirty="0" smtClean="0">
                <a:latin typeface="Times New Roman" pitchFamily="18" charset="0"/>
                <a:cs typeface="Times New Roman" pitchFamily="18" charset="0"/>
              </a:rPr>
              <a:t>    Le DIP est le Document d’Informations Précontractuelles (loi </a:t>
            </a:r>
            <a:r>
              <a:rPr lang="fr-FR" dirty="0" err="1" smtClean="0">
                <a:latin typeface="Times New Roman" pitchFamily="18" charset="0"/>
                <a:cs typeface="Times New Roman" pitchFamily="18" charset="0"/>
              </a:rPr>
              <a:t>doubin</a:t>
            </a:r>
            <a:r>
              <a:rPr lang="fr-FR" dirty="0" smtClean="0">
                <a:latin typeface="Times New Roman" pitchFamily="18" charset="0"/>
                <a:cs typeface="Times New Roman" pitchFamily="18" charset="0"/>
              </a:rPr>
              <a:t>) permettant de connaître l’ensemble du business des réseaux de franchise. Il doit être remis au franchisé 20 jours avant la signature du contrat.</a:t>
            </a:r>
            <a:endParaRPr lang="fr-FR" dirty="0">
              <a:latin typeface="Times New Roman" pitchFamily="18" charset="0"/>
              <a:cs typeface="Times New Roman" pitchFamily="18" charset="0"/>
            </a:endParaRPr>
          </a:p>
          <a:p>
            <a:pPr lvl="0">
              <a:buNone/>
            </a:pPr>
            <a:endParaRPr lang="fr-FR" dirty="0" smtClean="0">
              <a:latin typeface="Times New Roman" pitchFamily="18" charset="0"/>
              <a:cs typeface="Times New Roman" pitchFamily="18" charset="0"/>
            </a:endParaRPr>
          </a:p>
          <a:p>
            <a:pPr lvl="0">
              <a:buNone/>
            </a:pPr>
            <a:endParaRPr lang="fr-FR" dirty="0"/>
          </a:p>
          <a:p>
            <a:endParaRPr lang="fr-FR" dirty="0"/>
          </a:p>
        </p:txBody>
      </p:sp>
      <p:pic>
        <p:nvPicPr>
          <p:cNvPr id="26626" name="Picture 2" descr="DIP"/>
          <p:cNvPicPr>
            <a:picLocks noChangeAspect="1" noChangeArrowheads="1"/>
          </p:cNvPicPr>
          <p:nvPr/>
        </p:nvPicPr>
        <p:blipFill>
          <a:blip r:embed="rId3" cstate="print"/>
          <a:srcRect/>
          <a:stretch>
            <a:fillRect/>
          </a:stretch>
        </p:blipFill>
        <p:spPr bwMode="auto">
          <a:xfrm>
            <a:off x="0" y="0"/>
            <a:ext cx="9144000" cy="1700808"/>
          </a:xfrm>
          <a:prstGeom prst="rect">
            <a:avLst/>
          </a:prstGeom>
          <a:noFill/>
        </p:spPr>
      </p:pic>
    </p:spTree>
  </p:cSld>
  <p:clrMapOvr>
    <a:masterClrMapping/>
  </p:clrMapOvr>
  <p:transition spd="slow">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CONTENU DU DOCUMENT "DOUBIN"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t>
            </a:r>
            <a:br>
              <a:rPr lang="fr-FR" sz="3200" b="1" dirty="0" smtClean="0">
                <a:latin typeface="Times New Roman" pitchFamily="18" charset="0"/>
                <a:cs typeface="Times New Roman" pitchFamily="18" charset="0"/>
              </a:rPr>
            </a:br>
            <a:endParaRPr lang="fr-FR" sz="32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20000"/>
          </a:bodyPr>
          <a:lstStyle/>
          <a:p>
            <a:pPr lvl="0"/>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franchiseur </a:t>
            </a:r>
          </a:p>
          <a:p>
            <a:pPr lvl="0"/>
            <a:r>
              <a:rPr lang="fr-FR" dirty="0" smtClean="0">
                <a:latin typeface="Times New Roman" pitchFamily="18" charset="0"/>
                <a:cs typeface="Times New Roman" pitchFamily="18" charset="0"/>
              </a:rPr>
              <a:t>Ses </a:t>
            </a:r>
            <a:r>
              <a:rPr lang="fr-FR" dirty="0">
                <a:latin typeface="Times New Roman" pitchFamily="18" charset="0"/>
                <a:cs typeface="Times New Roman" pitchFamily="18" charset="0"/>
              </a:rPr>
              <a:t>dirigeants </a:t>
            </a:r>
          </a:p>
          <a:p>
            <a:pPr lvl="0"/>
            <a:r>
              <a:rPr lang="fr-FR" dirty="0" smtClean="0">
                <a:latin typeface="Times New Roman" pitchFamily="18" charset="0"/>
                <a:cs typeface="Times New Roman" pitchFamily="18" charset="0"/>
              </a:rPr>
              <a:t>Histoire </a:t>
            </a:r>
            <a:r>
              <a:rPr lang="fr-FR" dirty="0">
                <a:latin typeface="Times New Roman" pitchFamily="18" charset="0"/>
                <a:cs typeface="Times New Roman" pitchFamily="18" charset="0"/>
              </a:rPr>
              <a:t>et </a:t>
            </a:r>
            <a:r>
              <a:rPr lang="fr-FR" dirty="0" smtClean="0">
                <a:latin typeface="Times New Roman" pitchFamily="18" charset="0"/>
                <a:cs typeface="Times New Roman" pitchFamily="18" charset="0"/>
              </a:rPr>
              <a:t>Etat </a:t>
            </a:r>
            <a:r>
              <a:rPr lang="fr-FR" dirty="0">
                <a:latin typeface="Times New Roman" pitchFamily="18" charset="0"/>
                <a:cs typeface="Times New Roman" pitchFamily="18" charset="0"/>
              </a:rPr>
              <a:t>du </a:t>
            </a:r>
            <a:r>
              <a:rPr lang="fr-FR" dirty="0" smtClean="0">
                <a:latin typeface="Times New Roman" pitchFamily="18" charset="0"/>
                <a:cs typeface="Times New Roman" pitchFamily="18" charset="0"/>
              </a:rPr>
              <a:t>réseau</a:t>
            </a:r>
            <a:endParaRPr lang="fr-FR" dirty="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Liste </a:t>
            </a:r>
            <a:r>
              <a:rPr lang="fr-FR" dirty="0">
                <a:latin typeface="Times New Roman" pitchFamily="18" charset="0"/>
                <a:cs typeface="Times New Roman" pitchFamily="18" charset="0"/>
              </a:rPr>
              <a:t>des </a:t>
            </a:r>
            <a:r>
              <a:rPr lang="fr-FR" dirty="0" smtClean="0">
                <a:latin typeface="Times New Roman" pitchFamily="18" charset="0"/>
                <a:cs typeface="Times New Roman" pitchFamily="18" charset="0"/>
              </a:rPr>
              <a:t>franchisés</a:t>
            </a:r>
            <a:endParaRPr lang="fr-FR" dirty="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Sorties </a:t>
            </a:r>
            <a:r>
              <a:rPr lang="fr-FR" dirty="0">
                <a:latin typeface="Times New Roman" pitchFamily="18" charset="0"/>
                <a:cs typeface="Times New Roman" pitchFamily="18" charset="0"/>
              </a:rPr>
              <a:t>du réseau.</a:t>
            </a:r>
          </a:p>
          <a:p>
            <a:pPr lvl="0"/>
            <a:r>
              <a:rPr lang="fr-FR" dirty="0" smtClean="0">
                <a:latin typeface="Times New Roman" pitchFamily="18" charset="0"/>
                <a:cs typeface="Times New Roman" pitchFamily="18" charset="0"/>
              </a:rPr>
              <a:t>Obligations </a:t>
            </a:r>
            <a:r>
              <a:rPr lang="fr-FR" dirty="0">
                <a:latin typeface="Times New Roman" pitchFamily="18" charset="0"/>
                <a:cs typeface="Times New Roman" pitchFamily="18" charset="0"/>
              </a:rPr>
              <a:t>financières et juridiques.</a:t>
            </a:r>
          </a:p>
          <a:p>
            <a:pPr lvl="0"/>
            <a:r>
              <a:rPr lang="fr-FR" dirty="0" smtClean="0">
                <a:latin typeface="Times New Roman" pitchFamily="18" charset="0"/>
                <a:cs typeface="Times New Roman" pitchFamily="18" charset="0"/>
              </a:rPr>
              <a:t>Etat </a:t>
            </a:r>
            <a:r>
              <a:rPr lang="fr-FR" dirty="0">
                <a:latin typeface="Times New Roman" pitchFamily="18" charset="0"/>
                <a:cs typeface="Times New Roman" pitchFamily="18" charset="0"/>
              </a:rPr>
              <a:t>du marché </a:t>
            </a:r>
            <a:r>
              <a:rPr lang="fr-FR" dirty="0" smtClean="0">
                <a:latin typeface="Times New Roman" pitchFamily="18" charset="0"/>
                <a:cs typeface="Times New Roman" pitchFamily="18" charset="0"/>
              </a:rPr>
              <a:t>national</a:t>
            </a:r>
            <a:endParaRPr lang="fr-FR" dirty="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Etat </a:t>
            </a:r>
            <a:r>
              <a:rPr lang="fr-FR" dirty="0">
                <a:latin typeface="Times New Roman" pitchFamily="18" charset="0"/>
                <a:cs typeface="Times New Roman" pitchFamily="18" charset="0"/>
              </a:rPr>
              <a:t>du marché </a:t>
            </a:r>
            <a:r>
              <a:rPr lang="fr-FR" dirty="0" smtClean="0">
                <a:latin typeface="Times New Roman" pitchFamily="18" charset="0"/>
                <a:cs typeface="Times New Roman" pitchFamily="18" charset="0"/>
              </a:rPr>
              <a:t>local</a:t>
            </a:r>
            <a:endParaRPr lang="fr-FR" dirty="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Annexes </a:t>
            </a:r>
            <a:r>
              <a:rPr lang="fr-FR" dirty="0">
                <a:latin typeface="Times New Roman" pitchFamily="18" charset="0"/>
                <a:cs typeface="Times New Roman" pitchFamily="18" charset="0"/>
              </a:rPr>
              <a:t>utiles : </a:t>
            </a:r>
            <a:r>
              <a:rPr lang="fr-FR" dirty="0" smtClean="0">
                <a:latin typeface="Times New Roman" pitchFamily="18" charset="0"/>
                <a:cs typeface="Times New Roman" pitchFamily="18" charset="0"/>
              </a:rPr>
              <a:t>Bilans, dépôt de marque… </a:t>
            </a:r>
            <a:endParaRPr lang="fr-FR" dirty="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LE CONTRAT DE FRANCHISE </a:t>
            </a:r>
            <a:r>
              <a:rPr lang="fr-FR" dirty="0" smtClean="0"/>
              <a:t/>
            </a:r>
            <a:br>
              <a:rPr lang="fr-FR" dirty="0" smtClean="0"/>
            </a:b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dirty="0" smtClean="0">
                <a:latin typeface="Times New Roman" pitchFamily="18" charset="0"/>
                <a:cs typeface="Times New Roman" pitchFamily="18" charset="0"/>
              </a:rPr>
              <a:t>  </a:t>
            </a:r>
          </a:p>
          <a:p>
            <a:pPr algn="just">
              <a:buFont typeface="Wingdings" pitchFamily="2" charset="2"/>
              <a:buChar char="ü"/>
            </a:pPr>
            <a:r>
              <a:rPr lang="fr-FR" b="1" dirty="0" smtClean="0">
                <a:latin typeface="Times New Roman" pitchFamily="18" charset="0"/>
                <a:cs typeface="Times New Roman" pitchFamily="18" charset="0"/>
              </a:rPr>
              <a:t>Contrat innommé </a:t>
            </a:r>
            <a:r>
              <a:rPr lang="fr-FR" dirty="0" smtClean="0">
                <a:latin typeface="Times New Roman" pitchFamily="18" charset="0"/>
                <a:cs typeface="Times New Roman" pitchFamily="18" charset="0"/>
              </a:rPr>
              <a:t>: non défini dans la loi.</a:t>
            </a:r>
          </a:p>
          <a:p>
            <a:pPr algn="just">
              <a:buFont typeface="Wingdings" pitchFamily="2" charset="2"/>
              <a:buChar char="ü"/>
            </a:pPr>
            <a:r>
              <a:rPr lang="fr-FR" b="1" dirty="0" smtClean="0">
                <a:latin typeface="Times New Roman" pitchFamily="18" charset="0"/>
                <a:cs typeface="Times New Roman" pitchFamily="18" charset="0"/>
              </a:rPr>
              <a:t>Contrat mixte </a:t>
            </a:r>
            <a:r>
              <a:rPr lang="fr-FR" dirty="0" smtClean="0">
                <a:latin typeface="Times New Roman" pitchFamily="18" charset="0"/>
                <a:cs typeface="Times New Roman" pitchFamily="18" charset="0"/>
              </a:rPr>
              <a:t>: aspects des contrats de mandat, de travail, de société simple, de licence, de représentation exclusive,…</a:t>
            </a:r>
          </a:p>
          <a:p>
            <a:pPr algn="just">
              <a:buFont typeface="Wingdings" pitchFamily="2" charset="2"/>
              <a:buChar char="ü"/>
            </a:pPr>
            <a:r>
              <a:rPr lang="fr-FR" b="1" dirty="0" smtClean="0">
                <a:latin typeface="Times New Roman" pitchFamily="18" charset="0"/>
                <a:cs typeface="Times New Roman" pitchFamily="18" charset="0"/>
              </a:rPr>
              <a:t>Contrat de durée</a:t>
            </a:r>
            <a:r>
              <a:rPr lang="fr-FR" dirty="0" smtClean="0">
                <a:latin typeface="Times New Roman" pitchFamily="18" charset="0"/>
                <a:cs typeface="Times New Roman" pitchFamily="18" charset="0"/>
              </a:rPr>
              <a:t> : onéreux, exclusif.</a:t>
            </a:r>
          </a:p>
          <a:p>
            <a:pP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a:p>
            <a:pPr>
              <a:buNone/>
            </a:pPr>
            <a:endParaRPr lang="fr-FR" dirty="0"/>
          </a:p>
        </p:txBody>
      </p:sp>
    </p:spTree>
  </p:cSld>
  <p:clrMapOvr>
    <a:masterClrMapping/>
  </p:clrMapOvr>
  <p:transition spd="slow">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itchFamily="18" charset="0"/>
                <a:cs typeface="Times New Roman" pitchFamily="18" charset="0"/>
              </a:rPr>
              <a:t>LE CONTRAT D’OPTION</a:t>
            </a:r>
            <a:endParaRPr lang="fr-FR" sz="40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lvl="0">
              <a:buNone/>
            </a:pPr>
            <a:endParaRPr lang="fr-FR" dirty="0"/>
          </a:p>
          <a:p>
            <a:pPr algn="just">
              <a:buNone/>
            </a:pPr>
            <a:r>
              <a:rPr lang="fr-FR" dirty="0" smtClean="0"/>
              <a:t>    </a:t>
            </a:r>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contrat de franchise est souvent précédé d'un contrat d'option qui peut prendre la </a:t>
            </a:r>
            <a:r>
              <a:rPr lang="fr-FR" dirty="0" smtClean="0">
                <a:latin typeface="Times New Roman" pitchFamily="18" charset="0"/>
                <a:cs typeface="Times New Roman" pitchFamily="18" charset="0"/>
              </a:rPr>
              <a:t>forme d'un </a:t>
            </a:r>
            <a:r>
              <a:rPr lang="fr-FR" dirty="0">
                <a:latin typeface="Times New Roman" pitchFamily="18" charset="0"/>
                <a:cs typeface="Times New Roman" pitchFamily="18" charset="0"/>
              </a:rPr>
              <a:t>contrat de première assistance, </a:t>
            </a:r>
            <a:r>
              <a:rPr lang="fr-FR" dirty="0" smtClean="0">
                <a:latin typeface="Times New Roman" pitchFamily="18" charset="0"/>
                <a:cs typeface="Times New Roman" pitchFamily="18" charset="0"/>
              </a:rPr>
              <a:t>de </a:t>
            </a:r>
            <a:r>
              <a:rPr lang="fr-FR" b="1" dirty="0">
                <a:latin typeface="Times New Roman" pitchFamily="18" charset="0"/>
                <a:cs typeface="Times New Roman" pitchFamily="18" charset="0"/>
              </a:rPr>
              <a:t>réservation de zone </a:t>
            </a:r>
            <a:r>
              <a:rPr lang="fr-FR" b="1" dirty="0" smtClean="0">
                <a:latin typeface="Times New Roman" pitchFamily="18" charset="0"/>
                <a:cs typeface="Times New Roman" pitchFamily="18" charset="0"/>
              </a:rPr>
              <a:t> (1, 1’, 2 et 3) </a:t>
            </a:r>
            <a:r>
              <a:rPr lang="fr-FR" dirty="0" smtClean="0">
                <a:latin typeface="Times New Roman" pitchFamily="18" charset="0"/>
                <a:cs typeface="Times New Roman" pitchFamily="18" charset="0"/>
              </a:rPr>
              <a:t>ou </a:t>
            </a:r>
            <a:r>
              <a:rPr lang="fr-FR" dirty="0">
                <a:latin typeface="Times New Roman" pitchFamily="18" charset="0"/>
                <a:cs typeface="Times New Roman" pitchFamily="18" charset="0"/>
              </a:rPr>
              <a:t>d'une lettre d'intention.</a:t>
            </a:r>
          </a:p>
          <a:p>
            <a:pPr algn="just">
              <a:buNone/>
            </a:pP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ransition spd="slow">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LE CONTRAT DE CONCESSION</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dirty="0" smtClean="0"/>
              <a:t>   </a:t>
            </a:r>
          </a:p>
          <a:p>
            <a:pPr algn="just">
              <a:buNone/>
            </a:pPr>
            <a:r>
              <a:rPr lang="fr-FR" dirty="0" smtClean="0"/>
              <a:t>    </a:t>
            </a:r>
            <a:r>
              <a:rPr lang="fr-FR" dirty="0" smtClean="0">
                <a:latin typeface="Times New Roman" pitchFamily="18" charset="0"/>
                <a:cs typeface="Times New Roman" pitchFamily="18" charset="0"/>
              </a:rPr>
              <a:t>Le contrat de concession se distingue de la franchise car il n’exige pas la mise à disposition d’une enseigne, d’un savoir faire, d’une assistance mais suppose une  exclusivité territoriale.</a:t>
            </a:r>
            <a:endParaRPr lang="fr-FR" dirty="0">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b="1" dirty="0" smtClean="0">
                <a:latin typeface="Times New Roman" pitchFamily="18" charset="0"/>
                <a:cs typeface="Times New Roman" pitchFamily="18" charset="0"/>
              </a:rPr>
              <a:t>CONTRAT DE COMMISSION D’AFFILIATION</a:t>
            </a:r>
            <a:endParaRPr lang="fr-FR" sz="32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323528" y="1600200"/>
            <a:ext cx="8568952" cy="4525963"/>
          </a:xfrm>
        </p:spPr>
        <p:txBody>
          <a:bodyPr>
            <a:normAutofit/>
          </a:bodyPr>
          <a:lstStyle/>
          <a:p>
            <a:pPr algn="just">
              <a:buNone/>
            </a:pPr>
            <a:r>
              <a:rPr lang="fr-FR" dirty="0" smtClean="0"/>
              <a:t>    </a:t>
            </a:r>
            <a:r>
              <a:rPr lang="fr-FR" dirty="0" smtClean="0">
                <a:latin typeface="Times New Roman" pitchFamily="18" charset="0"/>
                <a:cs typeface="Times New Roman" pitchFamily="18" charset="0"/>
              </a:rPr>
              <a:t>Le franchisé est chargé de vendre les produits du franchiseur, encaisse le chiffre d'affaires (30 %) et  en retourne au franchiseur une partie.</a:t>
            </a: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Le franchisé n'a donc pas de risque financiers sur les stocks.</a:t>
            </a:r>
          </a:p>
          <a:p>
            <a:pPr>
              <a:buNone/>
            </a:pPr>
            <a:endParaRPr lang="fr-FR" dirty="0" smtClean="0"/>
          </a:p>
          <a:p>
            <a:pPr>
              <a:buNone/>
            </a:pPr>
            <a:endParaRPr lang="fr-FR" dirty="0" smtClean="0"/>
          </a:p>
        </p:txBody>
      </p:sp>
    </p:spTree>
  </p:cSld>
  <p:clrMapOvr>
    <a:masterClrMapping/>
  </p:clrMapOvr>
  <p:transition spd="slow">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4000" b="1" dirty="0" smtClean="0">
                <a:latin typeface="Times New Roman" pitchFamily="18" charset="0"/>
                <a:cs typeface="Times New Roman" pitchFamily="18" charset="0"/>
              </a:rPr>
              <a:t>LE CONTRAT DE PILOTAGE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lgn="just">
              <a:buNone/>
            </a:pPr>
            <a:r>
              <a:rPr lang="fr-FR" dirty="0" smtClean="0"/>
              <a:t>    </a:t>
            </a:r>
            <a:r>
              <a:rPr lang="fr-FR" dirty="0" smtClean="0">
                <a:latin typeface="Times New Roman" pitchFamily="18" charset="0"/>
                <a:cs typeface="Times New Roman" pitchFamily="18" charset="0"/>
              </a:rPr>
              <a:t>Avant </a:t>
            </a:r>
            <a:r>
              <a:rPr lang="fr-FR" dirty="0">
                <a:latin typeface="Times New Roman" pitchFamily="18" charset="0"/>
                <a:cs typeface="Times New Roman" pitchFamily="18" charset="0"/>
              </a:rPr>
              <a:t>de développer son réseau, le franchiseur doit avoir expérimenté son savoir-faire grâce à un pilote. Ce pilote aura une triple mission </a:t>
            </a:r>
            <a:r>
              <a:rPr lang="fr-FR" dirty="0" smtClean="0">
                <a:latin typeface="Times New Roman" pitchFamily="18" charset="0"/>
                <a:cs typeface="Times New Roman" pitchFamily="18" charset="0"/>
              </a:rPr>
              <a:t>:</a:t>
            </a:r>
          </a:p>
          <a:p>
            <a:pPr algn="just">
              <a:buNone/>
            </a:pPr>
            <a:endParaRPr lang="fr-FR" dirty="0">
              <a:latin typeface="Times New Roman" pitchFamily="18" charset="0"/>
              <a:cs typeface="Times New Roman" pitchFamily="18" charset="0"/>
            </a:endParaRPr>
          </a:p>
          <a:p>
            <a:pPr lvl="0" algn="just"/>
            <a:r>
              <a:rPr lang="fr-FR" dirty="0">
                <a:latin typeface="Times New Roman" pitchFamily="18" charset="0"/>
                <a:cs typeface="Times New Roman" pitchFamily="18" charset="0"/>
              </a:rPr>
              <a:t>valider le </a:t>
            </a:r>
            <a:r>
              <a:rPr lang="fr-FR" dirty="0" smtClean="0">
                <a:latin typeface="Times New Roman" pitchFamily="18" charset="0"/>
                <a:cs typeface="Times New Roman" pitchFamily="18" charset="0"/>
              </a:rPr>
              <a:t>savoir-faire ;</a:t>
            </a:r>
            <a:endParaRPr lang="fr-FR" dirty="0">
              <a:latin typeface="Times New Roman" pitchFamily="18" charset="0"/>
              <a:cs typeface="Times New Roman" pitchFamily="18" charset="0"/>
            </a:endParaRPr>
          </a:p>
          <a:p>
            <a:pPr lvl="0" algn="just"/>
            <a:r>
              <a:rPr lang="fr-FR" dirty="0">
                <a:latin typeface="Times New Roman" pitchFamily="18" charset="0"/>
                <a:cs typeface="Times New Roman" pitchFamily="18" charset="0"/>
              </a:rPr>
              <a:t>déterminer </a:t>
            </a:r>
            <a:r>
              <a:rPr lang="fr-FR" dirty="0" smtClean="0">
                <a:latin typeface="Times New Roman" pitchFamily="18" charset="0"/>
                <a:cs typeface="Times New Roman" pitchFamily="18" charset="0"/>
              </a:rPr>
              <a:t>"l'architecture économique" </a:t>
            </a:r>
            <a:r>
              <a:rPr lang="fr-FR" dirty="0">
                <a:latin typeface="Times New Roman" pitchFamily="18" charset="0"/>
                <a:cs typeface="Times New Roman" pitchFamily="18" charset="0"/>
              </a:rPr>
              <a:t>et étudier la marge nécessaire et souhaitable pour que l'activité soit rentable ;</a:t>
            </a:r>
          </a:p>
          <a:p>
            <a:pPr lvl="0" algn="just"/>
            <a:r>
              <a:rPr lang="fr-FR" dirty="0">
                <a:latin typeface="Times New Roman" pitchFamily="18" charset="0"/>
                <a:cs typeface="Times New Roman" pitchFamily="18" charset="0"/>
              </a:rPr>
              <a:t>réaliser une étude de marché approfondie</a:t>
            </a:r>
            <a:r>
              <a:rPr lang="fr-FR" dirty="0" smtClean="0">
                <a:latin typeface="Times New Roman" pitchFamily="18" charset="0"/>
                <a:cs typeface="Times New Roman" pitchFamily="18" charset="0"/>
              </a:rPr>
              <a:t>.</a:t>
            </a:r>
          </a:p>
          <a:p>
            <a:pPr>
              <a:buNone/>
            </a:pPr>
            <a:r>
              <a:rPr lang="fr-FR" dirty="0" smtClean="0">
                <a:solidFill>
                  <a:srgbClr val="FF0000"/>
                </a:solidFill>
              </a:rPr>
              <a:t>    </a:t>
            </a:r>
            <a:endParaRPr lang="fr-FR" dirty="0">
              <a:solidFill>
                <a:srgbClr val="FF0000"/>
              </a:solidFill>
            </a:endParaRPr>
          </a:p>
          <a:p>
            <a:pPr>
              <a:buNone/>
            </a:pPr>
            <a:endParaRPr lang="fr-FR" dirty="0"/>
          </a:p>
          <a:p>
            <a:endParaRPr lang="fr-FR" dirty="0"/>
          </a:p>
        </p:txBody>
      </p:sp>
    </p:spTree>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oneTexte 1"/>
          <p:cNvSpPr txBox="1">
            <a:spLocks noChangeArrowheads="1"/>
          </p:cNvSpPr>
          <p:nvPr/>
        </p:nvSpPr>
        <p:spPr bwMode="auto">
          <a:xfrm>
            <a:off x="2143125" y="2857500"/>
            <a:ext cx="6429375" cy="646113"/>
          </a:xfrm>
          <a:prstGeom prst="rect">
            <a:avLst/>
          </a:prstGeom>
          <a:noFill/>
          <a:ln w="9525">
            <a:noFill/>
            <a:miter lim="800000"/>
            <a:headEnd/>
            <a:tailEnd/>
          </a:ln>
        </p:spPr>
        <p:txBody>
          <a:bodyPr>
            <a:spAutoFit/>
          </a:bodyPr>
          <a:lstStyle/>
          <a:p>
            <a:r>
              <a:rPr lang="fr-FR" sz="3600" b="1" i="1">
                <a:solidFill>
                  <a:srgbClr val="996721"/>
                </a:solidFill>
                <a:latin typeface="Algerian" pitchFamily="82" charset="0"/>
              </a:rPr>
              <a:t>LA FRANCHISE AU MAROC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CA" b="1" smtClean="0">
                <a:solidFill>
                  <a:srgbClr val="996721"/>
                </a:solidFill>
              </a:rPr>
              <a:t>INTRODUCTION</a:t>
            </a:r>
          </a:p>
        </p:txBody>
      </p:sp>
      <p:sp>
        <p:nvSpPr>
          <p:cNvPr id="24579" name="Espace réservé du contenu 2"/>
          <p:cNvSpPr>
            <a:spLocks noGrp="1"/>
          </p:cNvSpPr>
          <p:nvPr>
            <p:ph idx="1"/>
          </p:nvPr>
        </p:nvSpPr>
        <p:spPr>
          <a:xfrm>
            <a:off x="457200" y="2000250"/>
            <a:ext cx="8229600" cy="4525963"/>
          </a:xfrm>
        </p:spPr>
        <p:txBody>
          <a:bodyPr/>
          <a:lstStyle/>
          <a:p>
            <a:pPr eaLnBrk="1" hangingPunct="1"/>
            <a:r>
              <a:rPr lang="fr-FR" smtClean="0"/>
              <a:t>La franchise joue un rôle important dans le développement au Maroc</a:t>
            </a:r>
            <a:r>
              <a:rPr lang="fr-CA" smtClean="0">
                <a:solidFill>
                  <a:srgbClr val="996721"/>
                </a:solidFill>
              </a:rPr>
              <a:t>. </a:t>
            </a:r>
          </a:p>
          <a:p>
            <a:pPr eaLnBrk="1" hangingPunct="1"/>
            <a:r>
              <a:rPr lang="fr-FR" smtClean="0"/>
              <a:t>Ce mode de commerce a évolué dans un cadre propice à l’investissement et aux relations commerciales</a:t>
            </a:r>
            <a:r>
              <a:rPr lang="fr-CA" smtClean="0">
                <a:solidFill>
                  <a:srgbClr val="996721"/>
                </a:solidFill>
              </a:rPr>
              <a:t>. </a:t>
            </a:r>
          </a:p>
          <a:p>
            <a:pPr eaLnBrk="1" hangingPunct="1"/>
            <a:r>
              <a:rPr lang="fr-FR" smtClean="0"/>
              <a:t> Elle s’inscrit bien dans une stratégie globale dont la finalité est la reproduction hors des frontières nationales.</a:t>
            </a:r>
            <a:endParaRPr lang="fr-CA"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b="1" smtClean="0">
                <a:solidFill>
                  <a:srgbClr val="996721"/>
                </a:solidFill>
                <a:ea typeface="Calibri" pitchFamily="34" charset="0"/>
                <a:cs typeface="Calibri" pitchFamily="34" charset="0"/>
              </a:rPr>
              <a:t>Historiquement aux Etats-Unis </a:t>
            </a:r>
            <a:br>
              <a:rPr lang="fr-FR" b="1" smtClean="0">
                <a:solidFill>
                  <a:srgbClr val="996721"/>
                </a:solidFill>
                <a:ea typeface="Calibri" pitchFamily="34" charset="0"/>
                <a:cs typeface="Calibri" pitchFamily="34" charset="0"/>
              </a:rPr>
            </a:br>
            <a:endParaRPr lang="fr-FR" smtClean="0"/>
          </a:p>
        </p:txBody>
      </p:sp>
      <p:sp>
        <p:nvSpPr>
          <p:cNvPr id="6147" name="Espace réservé du contenu 2"/>
          <p:cNvSpPr>
            <a:spLocks noGrp="1"/>
          </p:cNvSpPr>
          <p:nvPr>
            <p:ph sz="quarter" idx="1"/>
          </p:nvPr>
        </p:nvSpPr>
        <p:spPr/>
        <p:txBody>
          <a:bodyPr/>
          <a:lstStyle/>
          <a:p>
            <a:pPr algn="just">
              <a:buFont typeface="Arial" charset="0"/>
              <a:buNone/>
            </a:pPr>
            <a:endParaRPr lang="fr-FR" smtClean="0">
              <a:ea typeface="Calibri" pitchFamily="34" charset="0"/>
              <a:cs typeface="Calibri" pitchFamily="34" charset="0"/>
            </a:endParaRPr>
          </a:p>
          <a:p>
            <a:pPr algn="just">
              <a:buFont typeface="Arial" charset="0"/>
              <a:buNone/>
            </a:pPr>
            <a:r>
              <a:rPr lang="fr-FR" smtClean="0">
                <a:ea typeface="Calibri" pitchFamily="34" charset="0"/>
                <a:cs typeface="Calibri" pitchFamily="34" charset="0"/>
              </a:rPr>
              <a:t>	La loi antitrust de 1929 interdit aux grands constructeurs automobile d’être propriétaires de leurs points de vente.</a:t>
            </a:r>
          </a:p>
          <a:p>
            <a:pPr algn="just">
              <a:buFont typeface="Arial" charset="0"/>
              <a:buNone/>
            </a:pPr>
            <a:r>
              <a:rPr lang="fr-FR" smtClean="0">
                <a:ea typeface="Calibri" pitchFamily="34" charset="0"/>
                <a:cs typeface="Calibri" pitchFamily="34" charset="0"/>
              </a:rPr>
              <a:t>	Général Motors propose un type de contrat lui permettant d’écouler ses produits via un réseau de distributeurs indépendants, profitant d’un enseigne pour leur magasin.</a:t>
            </a:r>
          </a:p>
          <a:p>
            <a:endParaRPr lang="fr-F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pPr eaLnBrk="1" hangingPunct="1"/>
            <a:r>
              <a:rPr lang="fr-CA" b="1" smtClean="0">
                <a:solidFill>
                  <a:srgbClr val="996721"/>
                </a:solidFill>
              </a:rPr>
              <a:t>HISTORIQUE</a:t>
            </a:r>
          </a:p>
        </p:txBody>
      </p:sp>
      <p:sp>
        <p:nvSpPr>
          <p:cNvPr id="25603" name="Espace réservé du contenu 2"/>
          <p:cNvSpPr>
            <a:spLocks noGrp="1"/>
          </p:cNvSpPr>
          <p:nvPr>
            <p:ph idx="1"/>
          </p:nvPr>
        </p:nvSpPr>
        <p:spPr>
          <a:xfrm>
            <a:off x="395288" y="1268413"/>
            <a:ext cx="8229600" cy="4525962"/>
          </a:xfrm>
        </p:spPr>
        <p:txBody>
          <a:bodyPr/>
          <a:lstStyle/>
          <a:p>
            <a:pPr algn="just" eaLnBrk="1" hangingPunct="1"/>
            <a:r>
              <a:rPr lang="fr-FR" smtClean="0"/>
              <a:t>La première franchise installée au Maroc remonte à 1962. </a:t>
            </a:r>
          </a:p>
          <a:p>
            <a:pPr algn="just" eaLnBrk="1" hangingPunct="1"/>
            <a:r>
              <a:rPr lang="fr-FR" smtClean="0"/>
              <a:t>Une année plus tard (1963), ce fut au tour de Hertz de s'implanter. </a:t>
            </a:r>
          </a:p>
          <a:p>
            <a:pPr algn="just" eaLnBrk="1" hangingPunct="1"/>
            <a:r>
              <a:rPr lang="fr-FR" smtClean="0"/>
              <a:t> En 1980, c'est la franchise française Europcar qui fait son entrée dans le marché marocain. </a:t>
            </a:r>
          </a:p>
          <a:p>
            <a:pPr algn="just" eaLnBrk="1" hangingPunct="1"/>
            <a:r>
              <a:rPr lang="fr-FR" smtClean="0"/>
              <a:t>En 1981, Pigier, s'installe pour mettre sur pied le réseau le plus important en nombre d'unités.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Titre 1"/>
          <p:cNvSpPr>
            <a:spLocks noGrp="1"/>
          </p:cNvSpPr>
          <p:nvPr>
            <p:ph type="title"/>
          </p:nvPr>
        </p:nvSpPr>
        <p:spPr>
          <a:xfrm>
            <a:off x="539750" y="476250"/>
            <a:ext cx="8229600" cy="1143000"/>
          </a:xfrm>
        </p:spPr>
        <p:txBody>
          <a:bodyPr/>
          <a:lstStyle/>
          <a:p>
            <a:pPr eaLnBrk="1" hangingPunct="1"/>
            <a:r>
              <a:rPr lang="fr-CA" sz="4000" b="1" smtClean="0">
                <a:solidFill>
                  <a:srgbClr val="996721"/>
                </a:solidFill>
              </a:rPr>
              <a:t>SITUATION DE LA FRANCHISE</a:t>
            </a:r>
            <a:br>
              <a:rPr lang="fr-CA" sz="4000" b="1" smtClean="0">
                <a:solidFill>
                  <a:srgbClr val="996721"/>
                </a:solidFill>
              </a:rPr>
            </a:br>
            <a:r>
              <a:rPr lang="fr-CA" sz="4000" b="1" smtClean="0">
                <a:solidFill>
                  <a:srgbClr val="996721"/>
                </a:solidFill>
              </a:rPr>
              <a:t>AU MAROC</a:t>
            </a:r>
            <a:r>
              <a:rPr lang="fr-CA" smtClean="0">
                <a:solidFill>
                  <a:srgbClr val="996721"/>
                </a:solidFill>
              </a:rPr>
              <a:t/>
            </a:r>
            <a:br>
              <a:rPr lang="fr-CA" smtClean="0">
                <a:solidFill>
                  <a:srgbClr val="996721"/>
                </a:solidFill>
              </a:rPr>
            </a:br>
            <a:r>
              <a:rPr lang="fr-CA" smtClean="0">
                <a:solidFill>
                  <a:srgbClr val="996721"/>
                </a:solidFill>
              </a:rPr>
              <a:t> </a:t>
            </a:r>
          </a:p>
        </p:txBody>
      </p:sp>
      <p:sp>
        <p:nvSpPr>
          <p:cNvPr id="26627" name="Espace réservé du contenu 2"/>
          <p:cNvSpPr>
            <a:spLocks noGrp="1"/>
          </p:cNvSpPr>
          <p:nvPr>
            <p:ph idx="1"/>
          </p:nvPr>
        </p:nvSpPr>
        <p:spPr>
          <a:xfrm>
            <a:off x="457200" y="2000250"/>
            <a:ext cx="8229600" cy="4525963"/>
          </a:xfrm>
        </p:spPr>
        <p:txBody>
          <a:bodyPr/>
          <a:lstStyle/>
          <a:p>
            <a:pPr algn="just" eaLnBrk="1" hangingPunct="1"/>
            <a:r>
              <a:rPr lang="fr-FR" smtClean="0"/>
              <a:t>En mai </a:t>
            </a:r>
            <a:r>
              <a:rPr lang="fr-FR" b="1" smtClean="0"/>
              <a:t>2008</a:t>
            </a:r>
            <a:r>
              <a:rPr lang="fr-FR" smtClean="0"/>
              <a:t>, le nombre de réseaux en franchise installées au Maroc est de </a:t>
            </a:r>
            <a:r>
              <a:rPr lang="fr-FR" b="1" smtClean="0"/>
              <a:t>347</a:t>
            </a:r>
            <a:r>
              <a:rPr lang="fr-FR" smtClean="0"/>
              <a:t>, avec près de </a:t>
            </a:r>
            <a:r>
              <a:rPr lang="fr-FR" b="1" smtClean="0"/>
              <a:t>2560 points de vente</a:t>
            </a:r>
            <a:r>
              <a:rPr lang="fr-FR" smtClean="0"/>
              <a:t> </a:t>
            </a:r>
            <a:r>
              <a:rPr lang="fr-CA" smtClean="0">
                <a:solidFill>
                  <a:srgbClr val="996721"/>
                </a:solidFill>
              </a:rPr>
              <a:t>. </a:t>
            </a:r>
          </a:p>
          <a:p>
            <a:pPr algn="just" eaLnBrk="1" hangingPunct="1"/>
            <a:r>
              <a:rPr lang="fr-FR" smtClean="0"/>
              <a:t>Le secteur de l’habillement et de la lingerie domine en s’accaparant 29%</a:t>
            </a:r>
            <a:r>
              <a:rPr lang="fr-CA" smtClean="0">
                <a:solidFill>
                  <a:srgbClr val="996721"/>
                </a:solidFill>
              </a:rPr>
              <a:t>. </a:t>
            </a:r>
          </a:p>
          <a:p>
            <a:pPr algn="just" eaLnBrk="1" hangingPunct="1"/>
            <a:r>
              <a:rPr lang="fr-FR" smtClean="0"/>
              <a:t>A fin février </a:t>
            </a:r>
            <a:r>
              <a:rPr lang="fr-FR" b="1" smtClean="0"/>
              <a:t>2010, 407</a:t>
            </a:r>
            <a:r>
              <a:rPr lang="fr-FR" smtClean="0"/>
              <a:t> </a:t>
            </a:r>
            <a:r>
              <a:rPr lang="fr-FR" b="1" smtClean="0"/>
              <a:t>réseaux</a:t>
            </a:r>
            <a:r>
              <a:rPr lang="fr-FR" smtClean="0"/>
              <a:t> de franchises ont été identifiés par le Ministère de l’Industrie, du Commerce et des Nouvelles Technologies </a:t>
            </a:r>
            <a:endParaRPr lang="fr-CA" smtClean="0">
              <a:solidFill>
                <a:srgbClr val="99672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Titre 1"/>
          <p:cNvSpPr>
            <a:spLocks noGrp="1"/>
          </p:cNvSpPr>
          <p:nvPr>
            <p:ph type="title"/>
          </p:nvPr>
        </p:nvSpPr>
        <p:spPr>
          <a:xfrm>
            <a:off x="395288" y="549275"/>
            <a:ext cx="8229600" cy="1143000"/>
          </a:xfrm>
        </p:spPr>
        <p:txBody>
          <a:bodyPr/>
          <a:lstStyle/>
          <a:p>
            <a:pPr eaLnBrk="1" hangingPunct="1"/>
            <a:r>
              <a:rPr lang="fr-FR" sz="3600" b="1" smtClean="0">
                <a:solidFill>
                  <a:srgbClr val="996721"/>
                </a:solidFill>
              </a:rPr>
              <a:t>RÉPARTITION DES RÉSEAUX DE FRANCHISE PAR DATE D'IMPLANTATION </a:t>
            </a:r>
            <a:endParaRPr lang="fr-CA" sz="3600" b="1" smtClean="0">
              <a:solidFill>
                <a:srgbClr val="996721"/>
              </a:solidFill>
            </a:endParaRPr>
          </a:p>
        </p:txBody>
      </p:sp>
      <p:sp>
        <p:nvSpPr>
          <p:cNvPr id="27651" name="Espace réservé du contenu 2"/>
          <p:cNvSpPr>
            <a:spLocks noGrp="1"/>
          </p:cNvSpPr>
          <p:nvPr>
            <p:ph idx="1"/>
          </p:nvPr>
        </p:nvSpPr>
        <p:spPr>
          <a:xfrm>
            <a:off x="395288" y="1268413"/>
            <a:ext cx="8229600" cy="4525962"/>
          </a:xfrm>
        </p:spPr>
        <p:txBody>
          <a:bodyPr/>
          <a:lstStyle/>
          <a:p>
            <a:pPr algn="just" eaLnBrk="1" hangingPunct="1">
              <a:buFont typeface="Arial" charset="0"/>
              <a:buNone/>
            </a:pPr>
            <a:r>
              <a:rPr lang="fr-FR" smtClean="0"/>
              <a:t> </a:t>
            </a:r>
          </a:p>
        </p:txBody>
      </p:sp>
      <p:pic>
        <p:nvPicPr>
          <p:cNvPr id="4" name="Image 3"/>
          <p:cNvPicPr/>
          <p:nvPr/>
        </p:nvPicPr>
        <p:blipFill>
          <a:blip r:embed="rId4" cstate="print"/>
          <a:srcRect/>
          <a:stretch>
            <a:fillRect/>
          </a:stretch>
        </p:blipFill>
        <p:spPr bwMode="auto">
          <a:xfrm>
            <a:off x="1115616" y="2132856"/>
            <a:ext cx="7056784" cy="42484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sz="4000" b="1" dirty="0" smtClean="0">
                <a:solidFill>
                  <a:srgbClr val="996721"/>
                </a:solidFill>
                <a:latin typeface="+mn-lt"/>
                <a:ea typeface="+mn-ea"/>
                <a:cs typeface="+mn-cs"/>
              </a:rPr>
              <a:t>RÉPARTITION GÉOGRAPHIQUE DE LA FRANCHISE </a:t>
            </a:r>
          </a:p>
        </p:txBody>
      </p:sp>
      <p:pic>
        <p:nvPicPr>
          <p:cNvPr id="6" name="Image 5"/>
          <p:cNvPicPr/>
          <p:nvPr/>
        </p:nvPicPr>
        <p:blipFill>
          <a:blip r:embed="rId4" cstate="print"/>
          <a:srcRect/>
          <a:stretch>
            <a:fillRect/>
          </a:stretch>
        </p:blipFill>
        <p:spPr bwMode="auto">
          <a:xfrm>
            <a:off x="827584" y="1556792"/>
            <a:ext cx="7560840" cy="5073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95288" y="260350"/>
            <a:ext cx="8229600" cy="1143000"/>
          </a:xfrm>
        </p:spPr>
        <p:txBody>
          <a:bodyPr/>
          <a:lstStyle/>
          <a:p>
            <a:pPr eaLnBrk="1" hangingPunct="1">
              <a:defRPr/>
            </a:pPr>
            <a:r>
              <a:rPr lang="fr-FR" sz="4000" b="1" dirty="0" smtClean="0">
                <a:solidFill>
                  <a:srgbClr val="996721"/>
                </a:solidFill>
                <a:latin typeface="+mn-lt"/>
                <a:ea typeface="+mn-ea"/>
                <a:cs typeface="+mn-cs"/>
              </a:rPr>
              <a:t>RÉPARTITION DES FRANCHISES PAR BRANCHE D’ACTIVITÉ</a:t>
            </a:r>
          </a:p>
        </p:txBody>
      </p:sp>
      <p:sp>
        <p:nvSpPr>
          <p:cNvPr id="29699" name="Espace réservé du contenu 2"/>
          <p:cNvSpPr>
            <a:spLocks noGrp="1"/>
          </p:cNvSpPr>
          <p:nvPr>
            <p:ph idx="1"/>
          </p:nvPr>
        </p:nvSpPr>
        <p:spPr>
          <a:xfrm>
            <a:off x="395288" y="1268413"/>
            <a:ext cx="8229600" cy="4525962"/>
          </a:xfrm>
        </p:spPr>
        <p:txBody>
          <a:bodyPr/>
          <a:lstStyle/>
          <a:p>
            <a:pPr algn="just" eaLnBrk="1" hangingPunct="1">
              <a:buFont typeface="Arial" charset="0"/>
              <a:buNone/>
            </a:pPr>
            <a:r>
              <a:rPr lang="fr-FR" smtClean="0"/>
              <a:t> </a:t>
            </a:r>
          </a:p>
        </p:txBody>
      </p:sp>
      <p:pic>
        <p:nvPicPr>
          <p:cNvPr id="4" name="Image 3"/>
          <p:cNvPicPr/>
          <p:nvPr/>
        </p:nvPicPr>
        <p:blipFill>
          <a:blip r:embed="rId4" cstate="print"/>
          <a:srcRect/>
          <a:stretch>
            <a:fillRect/>
          </a:stretch>
        </p:blipFill>
        <p:spPr bwMode="auto">
          <a:xfrm>
            <a:off x="755576" y="1772816"/>
            <a:ext cx="7632848" cy="4464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defRPr/>
            </a:pPr>
            <a:r>
              <a:rPr lang="fr-FR" sz="4000" b="1" dirty="0" smtClean="0">
                <a:solidFill>
                  <a:srgbClr val="996721"/>
                </a:solidFill>
                <a:latin typeface="+mn-lt"/>
                <a:ea typeface="+mn-ea"/>
                <a:cs typeface="+mn-cs"/>
              </a:rPr>
              <a:t>RÉPARTITION DES FRANCHISES PAR PAYS D’ORIGINE </a:t>
            </a:r>
            <a:endParaRPr lang="fr-CA" sz="4000" b="1" dirty="0" smtClean="0">
              <a:solidFill>
                <a:srgbClr val="996721"/>
              </a:solidFill>
              <a:latin typeface="+mn-lt"/>
              <a:ea typeface="+mn-ea"/>
              <a:cs typeface="+mn-cs"/>
            </a:endParaRPr>
          </a:p>
        </p:txBody>
      </p:sp>
      <p:pic>
        <p:nvPicPr>
          <p:cNvPr id="5" name="Image 4"/>
          <p:cNvPicPr/>
          <p:nvPr/>
        </p:nvPicPr>
        <p:blipFill>
          <a:blip r:embed="rId4" cstate="print"/>
          <a:srcRect/>
          <a:stretch>
            <a:fillRect/>
          </a:stretch>
        </p:blipFill>
        <p:spPr bwMode="auto">
          <a:xfrm>
            <a:off x="611560" y="1838324"/>
            <a:ext cx="7920880" cy="45430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Titre 1"/>
          <p:cNvSpPr>
            <a:spLocks noGrp="1"/>
          </p:cNvSpPr>
          <p:nvPr>
            <p:ph type="title"/>
          </p:nvPr>
        </p:nvSpPr>
        <p:spPr>
          <a:xfrm>
            <a:off x="468313" y="188913"/>
            <a:ext cx="8229600" cy="1143000"/>
          </a:xfrm>
        </p:spPr>
        <p:txBody>
          <a:bodyPr/>
          <a:lstStyle/>
          <a:p>
            <a:pPr eaLnBrk="1" hangingPunct="1"/>
            <a:r>
              <a:rPr lang="fr-FR" sz="3600" b="1" smtClean="0">
                <a:solidFill>
                  <a:srgbClr val="996721"/>
                </a:solidFill>
              </a:rPr>
              <a:t>PERSPECTIVES DE DÉVELOPPEMENT DE LA FRANCHISE</a:t>
            </a:r>
            <a:endParaRPr lang="fr-CA" sz="3600" b="1" smtClean="0">
              <a:solidFill>
                <a:srgbClr val="996721"/>
              </a:solidFill>
            </a:endParaRPr>
          </a:p>
        </p:txBody>
      </p:sp>
      <p:sp>
        <p:nvSpPr>
          <p:cNvPr id="31747" name="Espace réservé du contenu 2"/>
          <p:cNvSpPr>
            <a:spLocks noGrp="1"/>
          </p:cNvSpPr>
          <p:nvPr>
            <p:ph idx="1"/>
          </p:nvPr>
        </p:nvSpPr>
        <p:spPr>
          <a:xfrm>
            <a:off x="395288" y="1268413"/>
            <a:ext cx="8229600" cy="4525962"/>
          </a:xfrm>
        </p:spPr>
        <p:txBody>
          <a:bodyPr/>
          <a:lstStyle/>
          <a:p>
            <a:pPr algn="just" eaLnBrk="1" hangingPunct="1">
              <a:buFont typeface="Arial" charset="0"/>
              <a:buNone/>
            </a:pPr>
            <a:r>
              <a:rPr lang="fr-FR" smtClean="0"/>
              <a:t> </a:t>
            </a:r>
          </a:p>
        </p:txBody>
      </p:sp>
      <p:sp>
        <p:nvSpPr>
          <p:cNvPr id="4" name="Rectangle 4"/>
          <p:cNvSpPr>
            <a:spLocks noChangeArrowheads="1"/>
          </p:cNvSpPr>
          <p:nvPr/>
        </p:nvSpPr>
        <p:spPr bwMode="auto">
          <a:xfrm>
            <a:off x="395288" y="1341438"/>
            <a:ext cx="6697662" cy="485775"/>
          </a:xfrm>
          <a:prstGeom prst="rect">
            <a:avLst/>
          </a:prstGeom>
          <a:solidFill>
            <a:srgbClr val="003366"/>
          </a:solidFill>
          <a:ln w="12700" algn="ctr">
            <a:noFill/>
            <a:miter lim="800000"/>
            <a:headEnd/>
            <a:tailEnd/>
          </a:ln>
          <a:effectLst>
            <a:outerShdw dist="53882" dir="2700000" algn="ctr" rotWithShape="0">
              <a:srgbClr val="003366">
                <a:alpha val="50000"/>
              </a:srgbClr>
            </a:outerShdw>
          </a:effectLst>
        </p:spPr>
        <p:txBody>
          <a:bodyPr anchor="ctr"/>
          <a:lstStyle/>
          <a:p>
            <a:pPr marL="190500" indent="-190500" algn="ctr" eaLnBrk="0" hangingPunct="0">
              <a:spcBef>
                <a:spcPct val="15000"/>
              </a:spcBef>
              <a:spcAft>
                <a:spcPct val="15000"/>
              </a:spcAft>
              <a:tabLst>
                <a:tab pos="3619500" algn="r"/>
                <a:tab pos="4098925" algn="l"/>
                <a:tab pos="5426075" algn="l"/>
              </a:tabLst>
              <a:defRPr/>
            </a:pPr>
            <a:r>
              <a:rPr lang="fr-FR" sz="1500" b="1" dirty="0">
                <a:solidFill>
                  <a:schemeClr val="bg1"/>
                </a:solidFill>
                <a:cs typeface="+mn-cs"/>
              </a:rPr>
              <a:t>Le Méga </a:t>
            </a:r>
            <a:r>
              <a:rPr lang="fr-FR" sz="1500" b="1" dirty="0" err="1">
                <a:solidFill>
                  <a:schemeClr val="bg1"/>
                </a:solidFill>
                <a:cs typeface="+mn-cs"/>
              </a:rPr>
              <a:t>Mall</a:t>
            </a:r>
            <a:r>
              <a:rPr lang="fr-FR" sz="1500" b="1" dirty="0">
                <a:solidFill>
                  <a:schemeClr val="bg1"/>
                </a:solidFill>
                <a:cs typeface="+mn-cs"/>
              </a:rPr>
              <a:t> de Casablanca dotera la ville d’un nouvel ensemble de promotion de la distribution moderne.</a:t>
            </a:r>
          </a:p>
        </p:txBody>
      </p:sp>
      <p:pic>
        <p:nvPicPr>
          <p:cNvPr id="5" name="Picture 22"/>
          <p:cNvPicPr>
            <a:picLocks noChangeArrowheads="1"/>
          </p:cNvPicPr>
          <p:nvPr/>
        </p:nvPicPr>
        <p:blipFill>
          <a:blip r:embed="rId4" cstate="print"/>
          <a:srcRect/>
          <a:stretch>
            <a:fillRect/>
          </a:stretch>
        </p:blipFill>
        <p:spPr bwMode="auto">
          <a:xfrm>
            <a:off x="7127776" y="1340768"/>
            <a:ext cx="2016224" cy="1939925"/>
          </a:xfrm>
          <a:prstGeom prst="rect">
            <a:avLst/>
          </a:prstGeom>
          <a:ln>
            <a:noFill/>
          </a:ln>
          <a:effectLst>
            <a:softEdge rad="112500"/>
          </a:effectLst>
        </p:spPr>
      </p:pic>
      <p:sp>
        <p:nvSpPr>
          <p:cNvPr id="6" name="Rectangle 4"/>
          <p:cNvSpPr>
            <a:spLocks noChangeArrowheads="1"/>
          </p:cNvSpPr>
          <p:nvPr/>
        </p:nvSpPr>
        <p:spPr bwMode="auto">
          <a:xfrm>
            <a:off x="1908175" y="3357563"/>
            <a:ext cx="7056438" cy="485775"/>
          </a:xfrm>
          <a:prstGeom prst="rect">
            <a:avLst/>
          </a:prstGeom>
          <a:solidFill>
            <a:srgbClr val="003366"/>
          </a:solidFill>
          <a:ln w="12700" algn="ctr">
            <a:noFill/>
            <a:miter lim="800000"/>
            <a:headEnd/>
            <a:tailEnd/>
          </a:ln>
          <a:effectLst>
            <a:outerShdw dist="53882" dir="2700000" algn="ctr" rotWithShape="0">
              <a:srgbClr val="003366">
                <a:alpha val="50000"/>
              </a:srgbClr>
            </a:outerShdw>
          </a:effectLst>
        </p:spPr>
        <p:txBody>
          <a:bodyPr anchor="ctr"/>
          <a:lstStyle/>
          <a:p>
            <a:pPr marL="190500" indent="-190500" algn="ctr" eaLnBrk="0" hangingPunct="0">
              <a:spcBef>
                <a:spcPct val="15000"/>
              </a:spcBef>
              <a:spcAft>
                <a:spcPct val="15000"/>
              </a:spcAft>
              <a:tabLst>
                <a:tab pos="3619500" algn="r"/>
                <a:tab pos="4098925" algn="l"/>
                <a:tab pos="5426075" algn="l"/>
              </a:tabLst>
              <a:defRPr/>
            </a:pPr>
            <a:r>
              <a:rPr lang="fr-FR" sz="1500" b="1" dirty="0">
                <a:solidFill>
                  <a:schemeClr val="bg1"/>
                </a:solidFill>
                <a:cs typeface="+mn-cs"/>
              </a:rPr>
              <a:t>Le complexe touristique </a:t>
            </a:r>
            <a:r>
              <a:rPr lang="fr-FR" sz="1500" b="1" dirty="0" err="1">
                <a:solidFill>
                  <a:schemeClr val="bg1"/>
                </a:solidFill>
                <a:cs typeface="+mn-cs"/>
              </a:rPr>
              <a:t>Bouskoura</a:t>
            </a:r>
            <a:r>
              <a:rPr lang="fr-FR" sz="1500" b="1" dirty="0">
                <a:solidFill>
                  <a:schemeClr val="bg1"/>
                </a:solidFill>
                <a:cs typeface="+mn-cs"/>
              </a:rPr>
              <a:t> composera le volet golfique à l’offre global casablancaise.</a:t>
            </a:r>
          </a:p>
        </p:txBody>
      </p:sp>
      <p:pic>
        <p:nvPicPr>
          <p:cNvPr id="7" name="Picture 23"/>
          <p:cNvPicPr>
            <a:picLocks noChangeArrowheads="1"/>
          </p:cNvPicPr>
          <p:nvPr/>
        </p:nvPicPr>
        <p:blipFill>
          <a:blip r:embed="rId5" cstate="print"/>
          <a:srcRect/>
          <a:stretch>
            <a:fillRect/>
          </a:stretch>
        </p:blipFill>
        <p:spPr bwMode="auto">
          <a:xfrm>
            <a:off x="0" y="2132856"/>
            <a:ext cx="1912441" cy="1939925"/>
          </a:xfrm>
          <a:prstGeom prst="rect">
            <a:avLst/>
          </a:prstGeom>
          <a:ln>
            <a:noFill/>
          </a:ln>
          <a:effectLst>
            <a:softEdge rad="112500"/>
          </a:effectLst>
        </p:spPr>
      </p:pic>
      <p:sp>
        <p:nvSpPr>
          <p:cNvPr id="8" name="Rectangle 4"/>
          <p:cNvSpPr>
            <a:spLocks noChangeArrowheads="1"/>
          </p:cNvSpPr>
          <p:nvPr/>
        </p:nvSpPr>
        <p:spPr bwMode="auto">
          <a:xfrm>
            <a:off x="179388" y="5373688"/>
            <a:ext cx="6985000" cy="485775"/>
          </a:xfrm>
          <a:prstGeom prst="rect">
            <a:avLst/>
          </a:prstGeom>
          <a:solidFill>
            <a:srgbClr val="003366"/>
          </a:solidFill>
          <a:ln w="12700" algn="ctr">
            <a:noFill/>
            <a:miter lim="800000"/>
            <a:headEnd/>
            <a:tailEnd/>
          </a:ln>
          <a:effectLst>
            <a:outerShdw dist="53882" dir="2700000" algn="ctr" rotWithShape="0">
              <a:srgbClr val="003366">
                <a:alpha val="50000"/>
              </a:srgbClr>
            </a:outerShdw>
          </a:effectLst>
        </p:spPr>
        <p:txBody>
          <a:bodyPr anchor="ctr"/>
          <a:lstStyle/>
          <a:p>
            <a:pPr marL="190500" indent="-190500" algn="ctr" eaLnBrk="0" hangingPunct="0">
              <a:spcBef>
                <a:spcPct val="15000"/>
              </a:spcBef>
              <a:spcAft>
                <a:spcPct val="15000"/>
              </a:spcAft>
              <a:tabLst>
                <a:tab pos="3619500" algn="r"/>
                <a:tab pos="4098925" algn="l"/>
                <a:tab pos="5426075" algn="l"/>
              </a:tabLst>
              <a:defRPr/>
            </a:pPr>
            <a:r>
              <a:rPr lang="fr-FR" sz="1400" b="1" i="1" dirty="0">
                <a:solidFill>
                  <a:srgbClr val="FF0000"/>
                </a:solidFill>
                <a:cs typeface="Times New Roman" pitchFamily="18" charset="0"/>
              </a:rPr>
              <a:t>CAMPUS UNIVERSITAIRE</a:t>
            </a:r>
          </a:p>
          <a:p>
            <a:pPr marL="190500" indent="-190500" algn="ctr" eaLnBrk="0" hangingPunct="0">
              <a:spcBef>
                <a:spcPct val="15000"/>
              </a:spcBef>
              <a:spcAft>
                <a:spcPct val="15000"/>
              </a:spcAft>
              <a:tabLst>
                <a:tab pos="3619500" algn="r"/>
                <a:tab pos="4098925" algn="l"/>
                <a:tab pos="5426075" algn="l"/>
              </a:tabLst>
              <a:defRPr/>
            </a:pPr>
            <a:r>
              <a:rPr lang="fr-FR" sz="1500" b="1" dirty="0">
                <a:solidFill>
                  <a:schemeClr val="bg1"/>
                </a:solidFill>
                <a:cs typeface="+mn-cs"/>
              </a:rPr>
              <a:t>La réalisation d’une zone dédiée à la formation.</a:t>
            </a:r>
          </a:p>
        </p:txBody>
      </p:sp>
      <p:pic>
        <p:nvPicPr>
          <p:cNvPr id="9" name="Picture 23" descr="loyola"/>
          <p:cNvPicPr>
            <a:picLocks noChangeArrowheads="1"/>
          </p:cNvPicPr>
          <p:nvPr/>
        </p:nvPicPr>
        <p:blipFill>
          <a:blip r:embed="rId6" cstate="print"/>
          <a:srcRect/>
          <a:stretch>
            <a:fillRect/>
          </a:stretch>
        </p:blipFill>
        <p:spPr bwMode="auto">
          <a:xfrm>
            <a:off x="7115101" y="3861048"/>
            <a:ext cx="2028899" cy="1939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pPr eaLnBrk="1" hangingPunct="1"/>
            <a:r>
              <a:rPr lang="fr-FR" sz="3600" b="1" smtClean="0">
                <a:solidFill>
                  <a:srgbClr val="996721"/>
                </a:solidFill>
              </a:rPr>
              <a:t>ACTIONS DU  GOUVERNEMENT POUR LE  DEVELOPPEMENT DE LA FRANCHISE </a:t>
            </a:r>
            <a:endParaRPr lang="fr-CA" sz="3600" b="1" smtClean="0">
              <a:solidFill>
                <a:srgbClr val="996721"/>
              </a:solidFill>
            </a:endParaRPr>
          </a:p>
        </p:txBody>
      </p:sp>
      <p:sp>
        <p:nvSpPr>
          <p:cNvPr id="32771" name="Espace réservé du contenu 2"/>
          <p:cNvSpPr>
            <a:spLocks noGrp="1"/>
          </p:cNvSpPr>
          <p:nvPr>
            <p:ph idx="1"/>
          </p:nvPr>
        </p:nvSpPr>
        <p:spPr>
          <a:xfrm>
            <a:off x="539750" y="1773238"/>
            <a:ext cx="8229600" cy="4525962"/>
          </a:xfrm>
        </p:spPr>
        <p:txBody>
          <a:bodyPr/>
          <a:lstStyle/>
          <a:p>
            <a:pPr eaLnBrk="1" hangingPunct="1"/>
            <a:r>
              <a:rPr lang="fr-FR" smtClean="0"/>
              <a:t>Promotion du secteur de la franchise.</a:t>
            </a:r>
          </a:p>
          <a:p>
            <a:pPr eaLnBrk="1" hangingPunct="1"/>
            <a:r>
              <a:rPr lang="fr-FR" smtClean="0"/>
              <a:t>Assistance aux franchiseurs marocains </a:t>
            </a:r>
          </a:p>
          <a:p>
            <a:pPr eaLnBrk="1" hangingPunct="1"/>
            <a:r>
              <a:rPr lang="fr-FR" smtClean="0"/>
              <a:t>Identification des secteurs porteurs et incitation au regroupement en micro-franchise des commerces indépendants </a:t>
            </a:r>
          </a:p>
          <a:p>
            <a:pPr eaLnBrk="1" hangingPunct="1"/>
            <a:r>
              <a:rPr lang="fr-FR" smtClean="0"/>
              <a:t>Création de cursus de formations dédiés </a:t>
            </a:r>
          </a:p>
          <a:p>
            <a:pPr eaLnBrk="1" hangingPunct="1"/>
            <a:r>
              <a:rPr lang="fr-FR" smtClean="0"/>
              <a:t>Modernisation des infrastructures et rénovation de l'immobilier commercial</a:t>
            </a:r>
          </a:p>
          <a:p>
            <a:pPr eaLnBrk="1" hangingPunct="1"/>
            <a:r>
              <a:rPr lang="fr-FR" smtClean="0"/>
              <a:t>Création de plate-formes logistiques </a:t>
            </a:r>
          </a:p>
          <a:p>
            <a:pPr eaLnBrk="1" hangingPunct="1">
              <a:buFont typeface="Arial" charset="0"/>
              <a:buNone/>
            </a:pPr>
            <a:endParaRPr lang="fr-F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4" name="Titre 1"/>
          <p:cNvSpPr>
            <a:spLocks noGrp="1"/>
          </p:cNvSpPr>
          <p:nvPr>
            <p:ph type="title"/>
          </p:nvPr>
        </p:nvSpPr>
        <p:spPr>
          <a:xfrm>
            <a:off x="395288" y="0"/>
            <a:ext cx="8229600" cy="1143000"/>
          </a:xfrm>
        </p:spPr>
        <p:txBody>
          <a:bodyPr/>
          <a:lstStyle/>
          <a:p>
            <a:pPr eaLnBrk="1" hangingPunct="1"/>
            <a:r>
              <a:rPr lang="fr-FR" sz="3600" b="1" smtClean="0">
                <a:solidFill>
                  <a:srgbClr val="996721"/>
                </a:solidFill>
              </a:rPr>
              <a:t>CONCLUSION</a:t>
            </a:r>
            <a:endParaRPr lang="fr-CA" sz="3600" b="1" smtClean="0">
              <a:solidFill>
                <a:srgbClr val="996721"/>
              </a:solidFill>
            </a:endParaRPr>
          </a:p>
        </p:txBody>
      </p:sp>
      <p:sp>
        <p:nvSpPr>
          <p:cNvPr id="33795" name="Espace réservé du contenu 2"/>
          <p:cNvSpPr>
            <a:spLocks noGrp="1"/>
          </p:cNvSpPr>
          <p:nvPr>
            <p:ph idx="1"/>
          </p:nvPr>
        </p:nvSpPr>
        <p:spPr>
          <a:xfrm>
            <a:off x="468313" y="908050"/>
            <a:ext cx="8229600" cy="4525963"/>
          </a:xfrm>
        </p:spPr>
        <p:txBody>
          <a:bodyPr/>
          <a:lstStyle/>
          <a:p>
            <a:pPr eaLnBrk="1" hangingPunct="1"/>
            <a:r>
              <a:rPr lang="fr-FR" sz="2800" smtClean="0"/>
              <a:t>La collaboration commerciale et technique  face à la puissance des grands groupes et la franchise organise très bien cette collaboration.</a:t>
            </a:r>
          </a:p>
          <a:p>
            <a:pPr eaLnBrk="1" hangingPunct="1"/>
            <a:r>
              <a:rPr lang="fr-FR" sz="2800" smtClean="0"/>
              <a:t>L’association du savoir-faire du franchiseur et de l’esprit entrepreneurial  du franchisé.</a:t>
            </a:r>
          </a:p>
          <a:p>
            <a:pPr eaLnBrk="1" hangingPunct="1"/>
            <a:r>
              <a:rPr lang="fr-FR" sz="2800" smtClean="0"/>
              <a:t>Les services et conseils des spécialistes recrutés par le franchiseur en achats, marketing, publicité, recherche et développement...</a:t>
            </a:r>
          </a:p>
          <a:p>
            <a:pPr eaLnBrk="1" hangingPunct="1"/>
            <a:r>
              <a:rPr lang="fr-FR" sz="2800" smtClean="0"/>
              <a:t>La simplicité et l’économie des structures organisationnelles </a:t>
            </a:r>
          </a:p>
          <a:p>
            <a:pPr eaLnBrk="1" hangingPunct="1"/>
            <a:r>
              <a:rPr lang="fr-FR" sz="2800" smtClean="0"/>
              <a:t>La rapidité et l’évolution du système.</a:t>
            </a:r>
          </a:p>
          <a:p>
            <a:pPr algn="just" eaLnBrk="1" hangingPunct="1">
              <a:buFont typeface="Arial" charset="0"/>
              <a:buNone/>
            </a:pPr>
            <a:endParaRPr lang="fr-F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b="1" smtClean="0">
                <a:solidFill>
                  <a:srgbClr val="996721"/>
                </a:solidFill>
              </a:rPr>
              <a:t>WEBOGRAPHIE</a:t>
            </a:r>
          </a:p>
        </p:txBody>
      </p:sp>
      <p:sp>
        <p:nvSpPr>
          <p:cNvPr id="34819" name="Espace réservé du contenu 2"/>
          <p:cNvSpPr>
            <a:spLocks noGrp="1"/>
          </p:cNvSpPr>
          <p:nvPr>
            <p:ph idx="1"/>
          </p:nvPr>
        </p:nvSpPr>
        <p:spPr>
          <a:xfrm>
            <a:off x="457200" y="1600200"/>
            <a:ext cx="8229600" cy="4257675"/>
          </a:xfrm>
        </p:spPr>
        <p:txBody>
          <a:bodyPr/>
          <a:lstStyle/>
          <a:p>
            <a:r>
              <a:rPr lang="fr-FR" sz="1400" dirty="0" smtClean="0">
                <a:hlinkClick r:id="rId3"/>
              </a:rPr>
              <a:t>www.observatoiredelafranchise.fr</a:t>
            </a:r>
            <a:endParaRPr lang="fr-FR" sz="1400" dirty="0" smtClean="0"/>
          </a:p>
          <a:p>
            <a:r>
              <a:rPr lang="fr-FR" sz="1400" u="sng" dirty="0" smtClean="0">
                <a:hlinkClick r:id="rId4"/>
              </a:rPr>
              <a:t>http://www.wladbladi.net/forum/forum-etudiants/80102-expose-contrat-franchise.html#ixzz1tui1sLhN</a:t>
            </a:r>
            <a:r>
              <a:rPr lang="fr-FR" sz="1400" dirty="0" smtClean="0"/>
              <a:t/>
            </a:r>
            <a:br>
              <a:rPr lang="fr-FR" sz="1400" dirty="0" smtClean="0"/>
            </a:br>
            <a:r>
              <a:rPr lang="fr-FR" sz="1400" u="sng" dirty="0" smtClean="0">
                <a:hlinkClick r:id="rId5"/>
              </a:rPr>
              <a:t>http://www.oodoc.com/12762-marketing-franchise.php</a:t>
            </a:r>
            <a:r>
              <a:rPr lang="fr-FR" sz="1400" dirty="0" smtClean="0"/>
              <a:t/>
            </a:r>
            <a:br>
              <a:rPr lang="fr-FR" sz="1400" dirty="0" smtClean="0"/>
            </a:br>
            <a:r>
              <a:rPr lang="fr-FR" sz="1400" u="sng" dirty="0" smtClean="0">
                <a:hlinkClick r:id="rId6"/>
              </a:rPr>
              <a:t>Exposé sur la franchise en droit des affaires</a:t>
            </a:r>
            <a:r>
              <a:rPr lang="fr-FR" sz="1400" dirty="0" smtClean="0"/>
              <a:t/>
            </a:r>
            <a:br>
              <a:rPr lang="fr-FR" sz="1400" dirty="0" smtClean="0"/>
            </a:br>
            <a:r>
              <a:rPr lang="fr-FR" sz="1400" u="sng" dirty="0" smtClean="0">
                <a:hlinkClick r:id="rId6"/>
              </a:rPr>
              <a:t>http://www.oodoc.com/25375-expose-droit-affaires-franchise.php</a:t>
            </a:r>
            <a:endParaRPr lang="fr-FR" sz="1400" dirty="0" smtClean="0"/>
          </a:p>
          <a:p>
            <a:r>
              <a:rPr lang="fr-FR" sz="1400" u="sng" dirty="0" smtClean="0">
                <a:hlinkClick r:id="rId7"/>
              </a:rPr>
              <a:t>http://droit-finances.commentcamarche.net</a:t>
            </a:r>
            <a:endParaRPr lang="fr-FR" sz="1400" dirty="0" smtClean="0"/>
          </a:p>
          <a:p>
            <a:r>
              <a:rPr lang="fr-FR" sz="1400" u="sng" dirty="0" smtClean="0">
                <a:hlinkClick r:id="rId8"/>
              </a:rPr>
              <a:t>http://www.toute-la-franchise.com/vie-de-la-franchise-A532-les-opportunites-des-franchiseurs.html</a:t>
            </a:r>
            <a:endParaRPr lang="fr-FR" sz="1400" dirty="0" smtClean="0"/>
          </a:p>
          <a:p>
            <a:r>
              <a:rPr lang="fr-FR" sz="1400" u="sng" dirty="0" smtClean="0">
                <a:hlinkClick r:id="rId9"/>
              </a:rPr>
              <a:t>http://www.observatoiredelafranchise.ma/cgi-bin/home/p.php?n=69</a:t>
            </a:r>
            <a:endParaRPr lang="fr-FR" sz="1400" dirty="0" smtClean="0"/>
          </a:p>
          <a:p>
            <a:r>
              <a:rPr lang="fr-FR" sz="1400" u="sng" dirty="0" smtClean="0">
                <a:hlinkClick r:id="rId10"/>
              </a:rPr>
              <a:t>http://www.observatoiredelafranchise.ma</a:t>
            </a:r>
            <a:endParaRPr lang="fr-FR" sz="1400" dirty="0" smtClean="0"/>
          </a:p>
          <a:p>
            <a:r>
              <a:rPr lang="fr-FR" sz="1400" u="sng" dirty="0" smtClean="0">
                <a:hlinkClick r:id="rId11"/>
              </a:rPr>
              <a:t>http://www.choisir-sa-franchise.com/comprendre-la-franchise.html</a:t>
            </a:r>
            <a:endParaRPr lang="fr-FR" sz="1400" dirty="0" smtClean="0"/>
          </a:p>
          <a:p>
            <a:r>
              <a:rPr lang="fr-FR" sz="1400" u="sng" dirty="0" smtClean="0">
                <a:hlinkClick r:id="rId12"/>
              </a:rPr>
              <a:t>http://www.youscribe.com</a:t>
            </a:r>
            <a:endParaRPr lang="fr-FR" sz="1400" dirty="0" smtClean="0"/>
          </a:p>
          <a:p>
            <a:r>
              <a:rPr lang="fr-FR" sz="1400" u="sng" dirty="0" smtClean="0">
                <a:hlinkClick r:id="rId13"/>
              </a:rPr>
              <a:t>https://professionnels.societegenerale.fr/</a:t>
            </a:r>
            <a:endParaRPr lang="fr-FR" sz="1400" dirty="0" smtClean="0"/>
          </a:p>
          <a:p>
            <a:r>
              <a:rPr lang="fr-FR" sz="1400" u="sng" dirty="0" smtClean="0">
                <a:hlinkClick r:id="rId14"/>
              </a:rPr>
              <a:t>http://www.toute-la-franchise.com</a:t>
            </a:r>
            <a:endParaRPr lang="fr-FR" sz="1400" dirty="0" smtClean="0"/>
          </a:p>
          <a:p>
            <a:r>
              <a:rPr lang="fr-FR" sz="1400" u="sng" dirty="0" smtClean="0">
                <a:hlinkClick r:id="rId15"/>
              </a:rPr>
              <a:t>http://entreprendre.franchise-magazine.com/</a:t>
            </a:r>
            <a:endParaRPr lang="fr-FR" sz="1400" dirty="0" smtClean="0"/>
          </a:p>
          <a:p>
            <a:r>
              <a:rPr lang="fr-FR" sz="1400" u="sng" dirty="0" smtClean="0">
                <a:hlinkClick r:id="rId16"/>
              </a:rPr>
              <a:t>http://www.dissertationsgratuites.com/</a:t>
            </a:r>
            <a:endParaRPr lang="fr-FR" sz="1400" dirty="0" smtClean="0"/>
          </a:p>
          <a:p>
            <a:r>
              <a:rPr lang="fr-FR" sz="1400" u="sng" dirty="0" smtClean="0">
                <a:hlinkClick r:id="rId17"/>
              </a:rPr>
              <a:t>http://www.lesechosdelafranchise.com/dip</a:t>
            </a:r>
            <a:endParaRPr lang="fr-FR" sz="1400" u="sng" dirty="0" smtClean="0"/>
          </a:p>
          <a:p>
            <a:r>
              <a:rPr lang="fr-FR" sz="1400" dirty="0" smtClean="0">
                <a:hlinkClick r:id="rId18"/>
              </a:rPr>
              <a:t>http://www.lecidef.fr/fiches-pratiques/pendant-le-contrat/le-contrat-de-franchise_23.html</a:t>
            </a:r>
            <a:endParaRPr lang="fr-FR" sz="1400" dirty="0" smtClean="0"/>
          </a:p>
          <a:p>
            <a:endParaRPr lang="fr-FR" sz="1400" u="sng" dirty="0" smtClean="0"/>
          </a:p>
          <a:p>
            <a:pPr>
              <a:buNone/>
            </a:pPr>
            <a:endParaRPr lang="fr-FR" sz="1400" dirty="0" smtClean="0"/>
          </a:p>
          <a:p>
            <a:pPr>
              <a:buFont typeface="Arial" charset="0"/>
              <a:buNone/>
            </a:pP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fr-FR" smtClean="0"/>
              <a:t> </a:t>
            </a:r>
            <a:r>
              <a:rPr lang="fr-FR" sz="4000" b="1" smtClean="0">
                <a:solidFill>
                  <a:srgbClr val="996721"/>
                </a:solidFill>
              </a:rPr>
              <a:t>FRANCHISE : Trois grandes périodes</a:t>
            </a:r>
            <a:endParaRPr lang="fr-FR" sz="4000" smtClean="0"/>
          </a:p>
        </p:txBody>
      </p:sp>
      <p:sp>
        <p:nvSpPr>
          <p:cNvPr id="3" name="Espace réservé du contenu 2"/>
          <p:cNvSpPr>
            <a:spLocks noGrp="1"/>
          </p:cNvSpPr>
          <p:nvPr>
            <p:ph sz="quarter" idx="1"/>
          </p:nvPr>
        </p:nvSpPr>
        <p:spPr/>
        <p:txBody>
          <a:bodyPr>
            <a:normAutofit fontScale="85000" lnSpcReduction="20000"/>
          </a:bodyPr>
          <a:lstStyle/>
          <a:p>
            <a:pPr algn="ctr">
              <a:buFont typeface="Arial" pitchFamily="34" charset="0"/>
              <a:buNone/>
              <a:defRPr/>
            </a:pPr>
            <a:r>
              <a:rPr lang="fr-FR" dirty="0" smtClean="0"/>
              <a:t>	</a:t>
            </a:r>
            <a:endParaRPr lang="fr-FR" sz="5200" b="1" dirty="0">
              <a:solidFill>
                <a:srgbClr val="996721"/>
              </a:solidFill>
            </a:endParaRPr>
          </a:p>
          <a:p>
            <a:pPr>
              <a:buFont typeface="Arial" pitchFamily="34" charset="0"/>
              <a:buNone/>
              <a:defRPr/>
            </a:pPr>
            <a:r>
              <a:rPr lang="fr-FR" dirty="0"/>
              <a:t> </a:t>
            </a:r>
          </a:p>
          <a:p>
            <a:pPr algn="just">
              <a:buFont typeface="Wingdings" pitchFamily="2" charset="2"/>
              <a:buChar char="q"/>
              <a:defRPr/>
            </a:pPr>
            <a:r>
              <a:rPr lang="fr-FR" b="1" dirty="0"/>
              <a:t>De 1950 à 1970</a:t>
            </a:r>
            <a:r>
              <a:rPr lang="fr-FR" dirty="0"/>
              <a:t> : </a:t>
            </a:r>
            <a:r>
              <a:rPr lang="fr-FR" dirty="0" smtClean="0"/>
              <a:t>Invention des </a:t>
            </a:r>
            <a:r>
              <a:rPr lang="fr-FR" dirty="0"/>
              <a:t>premiers concepts et des premiers réseaux de franchise (en France le réseau </a:t>
            </a:r>
            <a:r>
              <a:rPr lang="fr-FR" dirty="0" err="1"/>
              <a:t>Phildar</a:t>
            </a:r>
            <a:r>
              <a:rPr lang="fr-FR" dirty="0"/>
              <a:t> est un des premiers représentants).</a:t>
            </a:r>
          </a:p>
          <a:p>
            <a:pPr algn="just">
              <a:buFont typeface="Arial" pitchFamily="34" charset="0"/>
              <a:buNone/>
              <a:defRPr/>
            </a:pPr>
            <a:endParaRPr lang="fr-FR" dirty="0"/>
          </a:p>
          <a:p>
            <a:pPr algn="just">
              <a:buFont typeface="Wingdings" pitchFamily="2" charset="2"/>
              <a:buChar char="q"/>
              <a:defRPr/>
            </a:pPr>
            <a:r>
              <a:rPr lang="fr-FR" b="1" dirty="0"/>
              <a:t>Début des années 80</a:t>
            </a:r>
            <a:r>
              <a:rPr lang="fr-FR" dirty="0"/>
              <a:t> : </a:t>
            </a:r>
            <a:r>
              <a:rPr lang="fr-FR" dirty="0" smtClean="0"/>
              <a:t>Explosion du </a:t>
            </a:r>
            <a:r>
              <a:rPr lang="fr-FR" dirty="0"/>
              <a:t>nombre de réseaux.</a:t>
            </a:r>
          </a:p>
          <a:p>
            <a:pPr algn="just">
              <a:buFont typeface="Arial" pitchFamily="34" charset="0"/>
              <a:buNone/>
              <a:defRPr/>
            </a:pPr>
            <a:r>
              <a:rPr lang="fr-FR" dirty="0"/>
              <a:t> </a:t>
            </a:r>
          </a:p>
          <a:p>
            <a:pPr algn="just">
              <a:buFont typeface="Wingdings" pitchFamily="2" charset="2"/>
              <a:buChar char="q"/>
              <a:defRPr/>
            </a:pPr>
            <a:r>
              <a:rPr lang="fr-FR" b="1" dirty="0"/>
              <a:t>Fin des années 80</a:t>
            </a:r>
            <a:r>
              <a:rPr lang="fr-FR" dirty="0"/>
              <a:t> : </a:t>
            </a:r>
            <a:r>
              <a:rPr lang="fr-FR" dirty="0" smtClean="0"/>
              <a:t>Maturité du </a:t>
            </a:r>
            <a:r>
              <a:rPr lang="fr-FR" dirty="0"/>
              <a:t>concept de la </a:t>
            </a:r>
            <a:r>
              <a:rPr lang="fr-FR" dirty="0" smtClean="0"/>
              <a:t>franchise</a:t>
            </a:r>
            <a:endParaRPr lang="fr-FR" dirty="0"/>
          </a:p>
          <a:p>
            <a:pPr algn="just">
              <a:buFont typeface="Arial" pitchFamily="34" charset="0"/>
              <a:buChar char="•"/>
              <a:defRPr/>
            </a:pP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842" name="Titre 6"/>
          <p:cNvSpPr>
            <a:spLocks noGrp="1"/>
          </p:cNvSpPr>
          <p:nvPr>
            <p:ph type="ctrTitle"/>
          </p:nvPr>
        </p:nvSpPr>
        <p:spPr>
          <a:xfrm>
            <a:off x="683568" y="3717032"/>
            <a:ext cx="7772400" cy="1470025"/>
          </a:xfrm>
        </p:spPr>
        <p:txBody>
          <a:bodyPr/>
          <a:lstStyle/>
          <a:p>
            <a:pPr eaLnBrk="1" hangingPunct="1"/>
            <a:r>
              <a:rPr lang="fr-FR" b="1" i="1" dirty="0" smtClean="0">
                <a:latin typeface="Tahoma" pitchFamily="34" charset="0"/>
                <a:cs typeface="Tahoma" pitchFamily="34" charset="0"/>
              </a:rPr>
              <a:t>MERCI DE VOTRE ATTENTION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b="1" smtClean="0">
                <a:solidFill>
                  <a:srgbClr val="996721"/>
                </a:solidFill>
                <a:cs typeface="Times New Roman" pitchFamily="18" charset="0"/>
              </a:rPr>
              <a:t>DÉFINITION</a:t>
            </a:r>
            <a:endParaRPr lang="fr-FR" smtClean="0">
              <a:solidFill>
                <a:srgbClr val="996721"/>
              </a:solidFill>
            </a:endParaRPr>
          </a:p>
        </p:txBody>
      </p:sp>
      <p:sp>
        <p:nvSpPr>
          <p:cNvPr id="8195" name="Espace réservé du contenu 2"/>
          <p:cNvSpPr>
            <a:spLocks noGrp="1"/>
          </p:cNvSpPr>
          <p:nvPr>
            <p:ph sz="quarter" idx="1"/>
          </p:nvPr>
        </p:nvSpPr>
        <p:spPr/>
        <p:txBody>
          <a:bodyPr/>
          <a:lstStyle/>
          <a:p>
            <a:pPr>
              <a:buFont typeface="Arial" charset="0"/>
              <a:buNone/>
            </a:pPr>
            <a:r>
              <a:rPr lang="fr-FR" sz="2800" smtClean="0">
                <a:ea typeface="Calibri" pitchFamily="34" charset="0"/>
                <a:cs typeface="Calibri" pitchFamily="34" charset="0"/>
              </a:rPr>
              <a:t>	</a:t>
            </a:r>
          </a:p>
          <a:p>
            <a:pPr>
              <a:lnSpc>
                <a:spcPct val="150000"/>
              </a:lnSpc>
              <a:buFont typeface="Arial" charset="0"/>
              <a:buNone/>
            </a:pPr>
            <a:r>
              <a:rPr lang="fr-FR" sz="2800" smtClean="0">
                <a:ea typeface="Calibri" pitchFamily="34" charset="0"/>
                <a:cs typeface="Calibri" pitchFamily="34" charset="0"/>
              </a:rPr>
              <a:t>	De l'anglais franchising, la terminologie juridique propose franchisage et c'est le terme franchise qui s'est imposé.</a:t>
            </a:r>
            <a:endParaRPr lang="fr-FR" smtClean="0">
              <a:ea typeface="Calibri" pitchFamily="34" charset="0"/>
              <a:cs typeface="Calibri" pitchFamily="34" charset="0"/>
            </a:endParaRPr>
          </a:p>
          <a:p>
            <a:pPr>
              <a:buFont typeface="Arial" charset="0"/>
              <a:buNone/>
            </a:pPr>
            <a:endParaRPr lang="fr-FR" smtClean="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1214438" y="1357313"/>
            <a:ext cx="7358062" cy="4929187"/>
          </a:xfrm>
        </p:spPr>
        <p:txBody>
          <a:bodyPr>
            <a:normAutofit fontScale="55000" lnSpcReduction="20000"/>
          </a:bodyPr>
          <a:lstStyle/>
          <a:p>
            <a:pPr algn="just">
              <a:buFont typeface="Arial" pitchFamily="34" charset="0"/>
              <a:buNone/>
              <a:defRPr/>
            </a:pPr>
            <a:r>
              <a:rPr lang="fr-FR" sz="5800" dirty="0">
                <a:cs typeface="Times New Roman" pitchFamily="18" charset="0"/>
              </a:rPr>
              <a:t>  </a:t>
            </a:r>
            <a:r>
              <a:rPr lang="fr-FR" sz="5800" dirty="0" smtClean="0">
                <a:cs typeface="Times New Roman" pitchFamily="18" charset="0"/>
              </a:rPr>
              <a:t>La franchise est un </a:t>
            </a:r>
            <a:r>
              <a:rPr lang="fr-FR" sz="5800" b="1" dirty="0" smtClean="0">
                <a:cs typeface="Times New Roman" pitchFamily="18" charset="0"/>
              </a:rPr>
              <a:t>contrat</a:t>
            </a:r>
            <a:r>
              <a:rPr lang="fr-FR" sz="5800" dirty="0" smtClean="0">
                <a:cs typeface="Times New Roman" pitchFamily="18" charset="0"/>
              </a:rPr>
              <a:t> entre :</a:t>
            </a:r>
          </a:p>
          <a:p>
            <a:pPr algn="just">
              <a:buFont typeface="Arial" pitchFamily="34" charset="0"/>
              <a:buNone/>
              <a:defRPr/>
            </a:pPr>
            <a:endParaRPr lang="fr-FR" sz="5800" dirty="0" smtClean="0">
              <a:cs typeface="Times New Roman" pitchFamily="18" charset="0"/>
            </a:endParaRPr>
          </a:p>
          <a:p>
            <a:pPr algn="just">
              <a:buFont typeface="Wingdings" pitchFamily="2" charset="2"/>
              <a:buChar char="q"/>
              <a:defRPr/>
            </a:pPr>
            <a:r>
              <a:rPr lang="fr-FR" sz="5800" dirty="0" smtClean="0">
                <a:cs typeface="Times New Roman" pitchFamily="18" charset="0"/>
              </a:rPr>
              <a:t>	Un f</a:t>
            </a:r>
            <a:r>
              <a:rPr lang="fr-FR" sz="5800" dirty="0" smtClean="0">
                <a:cs typeface="Calibri" pitchFamily="34" charset="0"/>
              </a:rPr>
              <a:t>ranchiseur titulaire d'un concept substantiel, identifié et réitérable ;</a:t>
            </a:r>
          </a:p>
          <a:p>
            <a:pPr algn="ctr">
              <a:buFont typeface="Arial" pitchFamily="34" charset="0"/>
              <a:buNone/>
              <a:defRPr/>
            </a:pPr>
            <a:r>
              <a:rPr lang="fr-FR" sz="5800" b="1" dirty="0" smtClean="0">
                <a:cs typeface="Calibri" pitchFamily="34" charset="0"/>
              </a:rPr>
              <a:t>&amp; </a:t>
            </a:r>
          </a:p>
          <a:p>
            <a:pPr algn="just">
              <a:buFont typeface="Wingdings" pitchFamily="2" charset="2"/>
              <a:buChar char="q"/>
              <a:defRPr/>
            </a:pPr>
            <a:r>
              <a:rPr lang="fr-FR" sz="5800" dirty="0" smtClean="0">
                <a:cs typeface="Calibri" pitchFamily="34" charset="0"/>
              </a:rPr>
              <a:t> 	Un Franchisé qui adhère au réseau du franchiseur </a:t>
            </a:r>
            <a:endParaRPr lang="en-US" sz="5800" dirty="0" smtClean="0">
              <a:cs typeface="Calibri" pitchFamily="34" charset="0"/>
            </a:endParaRPr>
          </a:p>
          <a:p>
            <a:pPr algn="just">
              <a:buFont typeface="Arial" pitchFamily="34" charset="0"/>
              <a:buNone/>
              <a:defRPr/>
            </a:pPr>
            <a:r>
              <a:rPr lang="fr-FR" sz="5800" dirty="0" smtClean="0">
                <a:cs typeface="Calibri" pitchFamily="34" charset="0"/>
              </a:rPr>
              <a:t> </a:t>
            </a:r>
            <a:endParaRPr lang="en-US" sz="5800" dirty="0" smtClean="0">
              <a:cs typeface="Calibri" pitchFamily="34" charset="0"/>
            </a:endParaRPr>
          </a:p>
          <a:p>
            <a:pPr>
              <a:buFont typeface="Wingdings" pitchFamily="2" charset="2"/>
              <a:buNone/>
              <a:defRPr/>
            </a:pPr>
            <a:r>
              <a:rPr lang="fr-FR" sz="6700" dirty="0" smtClean="0">
                <a:cs typeface="Times New Roman" pitchFamily="18" charset="0"/>
              </a:rPr>
              <a:t> </a:t>
            </a:r>
            <a:endParaRPr lang="fr-FR" sz="67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heel(4)">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heel(4)">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wheel(4)">
                                      <p:cBhvr>
                                        <p:cTn id="17" dur="20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wheel(4)">
                                      <p:cBhvr>
                                        <p:cTn id="22" dur="2000"/>
                                        <p:tgtEl>
                                          <p:spTgt spid="112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wheel(4)">
                                      <p:cBhvr>
                                        <p:cTn id="27" dur="2000"/>
                                        <p:tgtEl>
                                          <p:spTgt spid="112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wheel(4)">
                                      <p:cBhvr>
                                        <p:cTn id="32" dur="2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sz="quarter" idx="4294967295"/>
          </p:nvPr>
        </p:nvSpPr>
        <p:spPr>
          <a:xfrm>
            <a:off x="857250" y="1571625"/>
            <a:ext cx="8015288" cy="4525963"/>
          </a:xfrm>
        </p:spPr>
        <p:txBody>
          <a:bodyPr/>
          <a:lstStyle/>
          <a:p>
            <a:pPr algn="just">
              <a:lnSpc>
                <a:spcPct val="150000"/>
              </a:lnSpc>
              <a:buFont typeface="Arial" charset="0"/>
              <a:buNone/>
            </a:pPr>
            <a:r>
              <a:rPr lang="fr-FR" smtClean="0"/>
              <a:t>	Par ce contrat, le franchiseur autorise le franchisé à utiliser son enseigne, sa marque et/ou autres signes distinctifs  et lui apporte un savoir-faire moyennant le paiement d'une redevance.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159</Template>
  <TotalTime>464</TotalTime>
  <Words>2200</Words>
  <Application>Microsoft Office PowerPoint</Application>
  <PresentationFormat>Affichage à l'écran (4:3)</PresentationFormat>
  <Paragraphs>371</Paragraphs>
  <Slides>60</Slides>
  <Notes>60</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159</vt:lpstr>
      <vt:lpstr>LA FRANCHISE </vt:lpstr>
      <vt:lpstr>PLAN</vt:lpstr>
      <vt:lpstr>LA FRANCHISE </vt:lpstr>
      <vt:lpstr>Historiquement en France</vt:lpstr>
      <vt:lpstr>Historiquement aux Etats-Unis  </vt:lpstr>
      <vt:lpstr> FRANCHISE : Trois grandes périodes</vt:lpstr>
      <vt:lpstr>DÉFINITION</vt:lpstr>
      <vt:lpstr>Diapositive 8</vt:lpstr>
      <vt:lpstr>Diapositive 9</vt:lpstr>
      <vt:lpstr>ELÉMENTS DU CONTRAT</vt:lpstr>
      <vt:lpstr>QU’EST CE QU’UN FRANCHISEUR ? </vt:lpstr>
      <vt:lpstr>Diapositive 12</vt:lpstr>
      <vt:lpstr>QU’EST CE QU’UN FRANCHISÉ ? </vt:lpstr>
      <vt:lpstr>COMMENT DEVENIR FRANCHISÉ ? </vt:lpstr>
      <vt:lpstr>COMMENT DEVENIR FRANCHISÉ ? </vt:lpstr>
      <vt:lpstr>ATOUTS POUR LE FRANCHISE</vt:lpstr>
      <vt:lpstr>Diapositive 17</vt:lpstr>
      <vt:lpstr>INCONVÉNIENTS POUR LE FRANCHISÉ </vt:lpstr>
      <vt:lpstr>Diapositive 19</vt:lpstr>
      <vt:lpstr>ATOUTS POUR LE FRANCHISEUR</vt:lpstr>
      <vt:lpstr>INCONVÉNIENTS POUR LE FRANCHISEUR </vt:lpstr>
      <vt:lpstr>Diapositive 22</vt:lpstr>
      <vt:lpstr>FRANCHISE DE DISTRIBUTION</vt:lpstr>
      <vt:lpstr>CYCLE FRANCHISE PRODUCTEUR/DISTRIBUTEUR</vt:lpstr>
      <vt:lpstr>FRANCHISE DE PRODUCTION (INDUSTRIELLE)</vt:lpstr>
      <vt:lpstr>FRANCHISE DE SERVICE  </vt:lpstr>
      <vt:lpstr>LOCALISATION DE FRANCHISE</vt:lpstr>
      <vt:lpstr>AUTRES FORMES DE FRANCHISE</vt:lpstr>
      <vt:lpstr>  </vt:lpstr>
      <vt:lpstr>FRANCHISE PARTICIPATIVE</vt:lpstr>
      <vt:lpstr>Diapositive 31</vt:lpstr>
      <vt:lpstr>Diapositive 32</vt:lpstr>
      <vt:lpstr>LE COMMERCE INTEGRE</vt:lpstr>
      <vt:lpstr>LE COMMERCE INDÉPENDANT</vt:lpstr>
      <vt:lpstr>LA CONCESSION</vt:lpstr>
      <vt:lpstr>LES FORMULES MIXTES </vt:lpstr>
      <vt:lpstr>Diapositive 37</vt:lpstr>
      <vt:lpstr>CADRE JURIDIQUE DE LA FRANCHISE </vt:lpstr>
      <vt:lpstr>CONDITIONS DU SAVOIR-FAIRE</vt:lpstr>
      <vt:lpstr>LA LOI DOUBIN </vt:lpstr>
      <vt:lpstr>Diapositive 41</vt:lpstr>
      <vt:lpstr> CONTENU DU DOCUMENT "DOUBIN"          </vt:lpstr>
      <vt:lpstr>  LE CONTRAT DE FRANCHISE    </vt:lpstr>
      <vt:lpstr>LE CONTRAT D’OPTION</vt:lpstr>
      <vt:lpstr>LE CONTRAT DE CONCESSION</vt:lpstr>
      <vt:lpstr>CONTRAT DE COMMISSION D’AFFILIATION</vt:lpstr>
      <vt:lpstr>LE CONTRAT DE PILOTAGE </vt:lpstr>
      <vt:lpstr>Diapositive 48</vt:lpstr>
      <vt:lpstr>INTRODUCTION</vt:lpstr>
      <vt:lpstr>HISTORIQUE</vt:lpstr>
      <vt:lpstr>SITUATION DE LA FRANCHISE AU MAROC  </vt:lpstr>
      <vt:lpstr>RÉPARTITION DES RÉSEAUX DE FRANCHISE PAR DATE D'IMPLANTATION </vt:lpstr>
      <vt:lpstr>RÉPARTITION GÉOGRAPHIQUE DE LA FRANCHISE </vt:lpstr>
      <vt:lpstr>RÉPARTITION DES FRANCHISES PAR BRANCHE D’ACTIVITÉ</vt:lpstr>
      <vt:lpstr>RÉPARTITION DES FRANCHISES PAR PAYS D’ORIGINE </vt:lpstr>
      <vt:lpstr>PERSPECTIVES DE DÉVELOPPEMENT DE LA FRANCHISE</vt:lpstr>
      <vt:lpstr>ACTIONS DU  GOUVERNEMENT POUR LE  DEVELOPPEMENT DE LA FRANCHISE </vt:lpstr>
      <vt:lpstr>CONCLUSION</vt:lpstr>
      <vt:lpstr>WEBOGRAPHIE</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FRANCHISE</dc:title>
  <dc:creator>wahiba</dc:creator>
  <cp:lastModifiedBy>samsung</cp:lastModifiedBy>
  <cp:revision>51</cp:revision>
  <dcterms:created xsi:type="dcterms:W3CDTF">2012-05-10T17:15:25Z</dcterms:created>
  <dcterms:modified xsi:type="dcterms:W3CDTF">2012-10-17T17:55:24Z</dcterms:modified>
</cp:coreProperties>
</file>