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22" r:id="rId2"/>
    <p:sldId id="319" r:id="rId3"/>
    <p:sldId id="341" r:id="rId4"/>
    <p:sldId id="284" r:id="rId5"/>
    <p:sldId id="323" r:id="rId6"/>
    <p:sldId id="324" r:id="rId7"/>
    <p:sldId id="326" r:id="rId8"/>
    <p:sldId id="283" r:id="rId9"/>
    <p:sldId id="325" r:id="rId10"/>
    <p:sldId id="342" r:id="rId11"/>
    <p:sldId id="329" r:id="rId12"/>
    <p:sldId id="330" r:id="rId13"/>
    <p:sldId id="343" r:id="rId14"/>
    <p:sldId id="338" r:id="rId15"/>
    <p:sldId id="332" r:id="rId16"/>
    <p:sldId id="333" r:id="rId17"/>
    <p:sldId id="339" r:id="rId18"/>
    <p:sldId id="335" r:id="rId19"/>
    <p:sldId id="340" r:id="rId20"/>
    <p:sldId id="290" r:id="rId21"/>
    <p:sldId id="301" r:id="rId22"/>
    <p:sldId id="345" r:id="rId23"/>
    <p:sldId id="314" r:id="rId24"/>
    <p:sldId id="346" r:id="rId25"/>
    <p:sldId id="315" r:id="rId26"/>
    <p:sldId id="280" r:id="rId27"/>
    <p:sldId id="275" r:id="rId28"/>
    <p:sldId id="277" r:id="rId29"/>
    <p:sldId id="279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D6FAA-E212-43B7-BB9B-E922A1337695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fr-FR"/>
        </a:p>
      </dgm:t>
    </dgm:pt>
    <dgm:pt modelId="{B1E66934-9B65-4A6D-95DA-FEAFAA9F2ECA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Définition</a:t>
          </a:r>
          <a:endParaRPr lang="fr-FR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9D986D-CA7A-4F70-A68A-F973A29E9C6B}" type="parTrans" cxnId="{C6A13511-0CD0-4CAE-9CB3-F6FAF95DF2FC}">
      <dgm:prSet/>
      <dgm:spPr/>
      <dgm:t>
        <a:bodyPr/>
        <a:lstStyle/>
        <a:p>
          <a:endParaRPr lang="fr-FR"/>
        </a:p>
      </dgm:t>
    </dgm:pt>
    <dgm:pt modelId="{F320342C-DFD1-4AB3-ACF3-BB9CFBEFD8CB}" type="sibTrans" cxnId="{C6A13511-0CD0-4CAE-9CB3-F6FAF95DF2FC}">
      <dgm:prSet/>
      <dgm:spPr/>
      <dgm:t>
        <a:bodyPr/>
        <a:lstStyle/>
        <a:p>
          <a:endParaRPr lang="fr-FR"/>
        </a:p>
      </dgm:t>
    </dgm:pt>
    <dgm:pt modelId="{F405EE0C-03A4-4B32-BD6C-581F87BA4D1A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Objectif</a:t>
          </a:r>
          <a:r>
            <a:rPr lang="fr-FR" sz="500" dirty="0" smtClean="0"/>
            <a:t>s</a:t>
          </a:r>
          <a:endParaRPr lang="fr-FR" sz="500" dirty="0"/>
        </a:p>
      </dgm:t>
    </dgm:pt>
    <dgm:pt modelId="{B6F9BD37-DE48-46BF-B049-167D58062490}" type="parTrans" cxnId="{EA2CCBA9-E736-49DB-AC03-A6BCCCD3DA35}">
      <dgm:prSet/>
      <dgm:spPr/>
      <dgm:t>
        <a:bodyPr/>
        <a:lstStyle/>
        <a:p>
          <a:endParaRPr lang="fr-FR"/>
        </a:p>
      </dgm:t>
    </dgm:pt>
    <dgm:pt modelId="{A3D838CB-7EEB-423B-A4A6-8A0D3A45BBE9}" type="sibTrans" cxnId="{EA2CCBA9-E736-49DB-AC03-A6BCCCD3DA35}">
      <dgm:prSet/>
      <dgm:spPr/>
      <dgm:t>
        <a:bodyPr/>
        <a:lstStyle/>
        <a:p>
          <a:endParaRPr lang="fr-FR"/>
        </a:p>
      </dgm:t>
    </dgm:pt>
    <dgm:pt modelId="{BD053EAF-79FB-4F90-BCE7-2F1E313CFA35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Facteurs responsables du développement</a:t>
          </a:r>
          <a:endParaRPr lang="fr-FR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36CD59-4DC8-4080-B02F-820B8249F51B}" type="parTrans" cxnId="{C50091B2-52DE-4FDB-9B26-EDB5A69A0760}">
      <dgm:prSet/>
      <dgm:spPr/>
      <dgm:t>
        <a:bodyPr/>
        <a:lstStyle/>
        <a:p>
          <a:endParaRPr lang="fr-FR"/>
        </a:p>
      </dgm:t>
    </dgm:pt>
    <dgm:pt modelId="{F637444B-24EF-49A1-A035-8EBECCCFE839}" type="sibTrans" cxnId="{C50091B2-52DE-4FDB-9B26-EDB5A69A0760}">
      <dgm:prSet/>
      <dgm:spPr/>
      <dgm:t>
        <a:bodyPr/>
        <a:lstStyle/>
        <a:p>
          <a:endParaRPr lang="fr-FR"/>
        </a:p>
      </dgm:t>
    </dgm:pt>
    <dgm:pt modelId="{86A51991-59F5-4CE5-B65C-0ACB4F0CF1A1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Méthodes d’études du  développement</a:t>
          </a:r>
          <a:endParaRPr lang="fr-FR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3880D01-27B4-48AB-BB15-CE240B773992}" type="parTrans" cxnId="{5670D28D-65F7-468B-9965-318D4F38C283}">
      <dgm:prSet/>
      <dgm:spPr/>
      <dgm:t>
        <a:bodyPr/>
        <a:lstStyle/>
        <a:p>
          <a:endParaRPr lang="fr-FR"/>
        </a:p>
      </dgm:t>
    </dgm:pt>
    <dgm:pt modelId="{3D560D2B-7186-43C9-8789-28C98E05448B}" type="sibTrans" cxnId="{5670D28D-65F7-468B-9965-318D4F38C283}">
      <dgm:prSet/>
      <dgm:spPr/>
      <dgm:t>
        <a:bodyPr/>
        <a:lstStyle/>
        <a:p>
          <a:endParaRPr lang="fr-FR"/>
        </a:p>
      </dgm:t>
    </dgm:pt>
    <dgm:pt modelId="{DCF1866C-C54B-4A53-8877-73BF9FC3B626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Tests en  psychologie du développement</a:t>
          </a:r>
          <a:endParaRPr lang="fr-FR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0639C6-FB3E-4FDD-925D-601B4D145E1C}" type="parTrans" cxnId="{175E5F7F-F086-4D3D-A7A6-6EB21903C0E4}">
      <dgm:prSet/>
      <dgm:spPr/>
      <dgm:t>
        <a:bodyPr/>
        <a:lstStyle/>
        <a:p>
          <a:endParaRPr lang="fr-FR"/>
        </a:p>
      </dgm:t>
    </dgm:pt>
    <dgm:pt modelId="{BAAE0076-24A3-4FB9-8A61-E4E8DE276AE0}" type="sibTrans" cxnId="{175E5F7F-F086-4D3D-A7A6-6EB21903C0E4}">
      <dgm:prSet/>
      <dgm:spPr/>
      <dgm:t>
        <a:bodyPr/>
        <a:lstStyle/>
        <a:p>
          <a:endParaRPr lang="fr-FR"/>
        </a:p>
      </dgm:t>
    </dgm:pt>
    <dgm:pt modelId="{087B4C0B-30CE-4A98-BF21-00B86B537795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Conclusion</a:t>
          </a:r>
          <a:endParaRPr lang="fr-FR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C24E5F-465F-480A-AFCE-850D7ADBC9C2}" type="parTrans" cxnId="{15EB6D43-D215-4285-86D6-F7F9004E32EE}">
      <dgm:prSet/>
      <dgm:spPr/>
      <dgm:t>
        <a:bodyPr/>
        <a:lstStyle/>
        <a:p>
          <a:endParaRPr lang="fr-FR"/>
        </a:p>
      </dgm:t>
    </dgm:pt>
    <dgm:pt modelId="{E9F017D6-7FFB-4D0C-BA1E-BFCCFEDD3101}" type="sibTrans" cxnId="{15EB6D43-D215-4285-86D6-F7F9004E32EE}">
      <dgm:prSet/>
      <dgm:spPr/>
      <dgm:t>
        <a:bodyPr/>
        <a:lstStyle/>
        <a:p>
          <a:endParaRPr lang="fr-FR"/>
        </a:p>
      </dgm:t>
    </dgm:pt>
    <dgm:pt modelId="{2555D73B-C29E-4C0A-8FB6-FAADEF8C856A}" type="pres">
      <dgm:prSet presAssocID="{0E7D6FAA-E212-43B7-BB9B-E922A13376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84894E-701A-41C5-A029-F13EAA766D42}" type="pres">
      <dgm:prSet presAssocID="{B1E66934-9B65-4A6D-95DA-FEAFAA9F2EC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2F7D54-CD1F-4948-89C6-95FB3D1A89A9}" type="pres">
      <dgm:prSet presAssocID="{F320342C-DFD1-4AB3-ACF3-BB9CFBEFD8CB}" presName="spacer" presStyleCnt="0"/>
      <dgm:spPr/>
    </dgm:pt>
    <dgm:pt modelId="{92A3FF2F-6E5F-4B94-96CA-561368E00795}" type="pres">
      <dgm:prSet presAssocID="{F405EE0C-03A4-4B32-BD6C-581F87BA4D1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500915-A7F7-4FB4-A88E-7A78B3F884AB}" type="pres">
      <dgm:prSet presAssocID="{A3D838CB-7EEB-423B-A4A6-8A0D3A45BBE9}" presName="spacer" presStyleCnt="0"/>
      <dgm:spPr/>
    </dgm:pt>
    <dgm:pt modelId="{C11BCC90-AAB0-49A4-B61B-53CF27397037}" type="pres">
      <dgm:prSet presAssocID="{BD053EAF-79FB-4F90-BCE7-2F1E313CFA35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11C56D-CAD0-4825-87A5-D2446E557611}" type="pres">
      <dgm:prSet presAssocID="{F637444B-24EF-49A1-A035-8EBECCCFE839}" presName="spacer" presStyleCnt="0"/>
      <dgm:spPr/>
    </dgm:pt>
    <dgm:pt modelId="{79F46748-8BD6-47D2-A9F3-C255DE8B282B}" type="pres">
      <dgm:prSet presAssocID="{86A51991-59F5-4CE5-B65C-0ACB4F0CF1A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588134-CD4B-44F8-8C83-78A49E75DACE}" type="pres">
      <dgm:prSet presAssocID="{3D560D2B-7186-43C9-8789-28C98E05448B}" presName="spacer" presStyleCnt="0"/>
      <dgm:spPr/>
    </dgm:pt>
    <dgm:pt modelId="{2F452A41-9D49-4E1E-B361-B2BF34717B01}" type="pres">
      <dgm:prSet presAssocID="{DCF1866C-C54B-4A53-8877-73BF9FC3B62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9E00D4-A0B4-4AE0-93B2-7F15AB48D4D5}" type="pres">
      <dgm:prSet presAssocID="{BAAE0076-24A3-4FB9-8A61-E4E8DE276AE0}" presName="spacer" presStyleCnt="0"/>
      <dgm:spPr/>
    </dgm:pt>
    <dgm:pt modelId="{53F81878-00C8-4D04-BA5A-7B18397386E2}" type="pres">
      <dgm:prSet presAssocID="{087B4C0B-30CE-4A98-BF21-00B86B53779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50091B2-52DE-4FDB-9B26-EDB5A69A0760}" srcId="{0E7D6FAA-E212-43B7-BB9B-E922A1337695}" destId="{BD053EAF-79FB-4F90-BCE7-2F1E313CFA35}" srcOrd="2" destOrd="0" parTransId="{F436CD59-4DC8-4080-B02F-820B8249F51B}" sibTransId="{F637444B-24EF-49A1-A035-8EBECCCFE839}"/>
    <dgm:cxn modelId="{EA2CCBA9-E736-49DB-AC03-A6BCCCD3DA35}" srcId="{0E7D6FAA-E212-43B7-BB9B-E922A1337695}" destId="{F405EE0C-03A4-4B32-BD6C-581F87BA4D1A}" srcOrd="1" destOrd="0" parTransId="{B6F9BD37-DE48-46BF-B049-167D58062490}" sibTransId="{A3D838CB-7EEB-423B-A4A6-8A0D3A45BBE9}"/>
    <dgm:cxn modelId="{EC9B3726-22CF-425D-ACDA-0EB304E6F700}" type="presOf" srcId="{B1E66934-9B65-4A6D-95DA-FEAFAA9F2ECA}" destId="{9E84894E-701A-41C5-A029-F13EAA766D42}" srcOrd="0" destOrd="0" presId="urn:microsoft.com/office/officeart/2005/8/layout/vList2"/>
    <dgm:cxn modelId="{D39A0244-7799-4A07-9DBD-B21D8DFF5660}" type="presOf" srcId="{087B4C0B-30CE-4A98-BF21-00B86B537795}" destId="{53F81878-00C8-4D04-BA5A-7B18397386E2}" srcOrd="0" destOrd="0" presId="urn:microsoft.com/office/officeart/2005/8/layout/vList2"/>
    <dgm:cxn modelId="{950E54C9-071C-4B81-8BEC-F4817A6BDAD9}" type="presOf" srcId="{F405EE0C-03A4-4B32-BD6C-581F87BA4D1A}" destId="{92A3FF2F-6E5F-4B94-96CA-561368E00795}" srcOrd="0" destOrd="0" presId="urn:microsoft.com/office/officeart/2005/8/layout/vList2"/>
    <dgm:cxn modelId="{5670D28D-65F7-468B-9965-318D4F38C283}" srcId="{0E7D6FAA-E212-43B7-BB9B-E922A1337695}" destId="{86A51991-59F5-4CE5-B65C-0ACB4F0CF1A1}" srcOrd="3" destOrd="0" parTransId="{23880D01-27B4-48AB-BB15-CE240B773992}" sibTransId="{3D560D2B-7186-43C9-8789-28C98E05448B}"/>
    <dgm:cxn modelId="{448AEDDB-B9B7-416B-9009-9FC345C187E9}" type="presOf" srcId="{0E7D6FAA-E212-43B7-BB9B-E922A1337695}" destId="{2555D73B-C29E-4C0A-8FB6-FAADEF8C856A}" srcOrd="0" destOrd="0" presId="urn:microsoft.com/office/officeart/2005/8/layout/vList2"/>
    <dgm:cxn modelId="{15EB6D43-D215-4285-86D6-F7F9004E32EE}" srcId="{0E7D6FAA-E212-43B7-BB9B-E922A1337695}" destId="{087B4C0B-30CE-4A98-BF21-00B86B537795}" srcOrd="5" destOrd="0" parTransId="{A4C24E5F-465F-480A-AFCE-850D7ADBC9C2}" sibTransId="{E9F017D6-7FFB-4D0C-BA1E-BFCCFEDD3101}"/>
    <dgm:cxn modelId="{1807654A-9B33-46C5-9C61-C855C89F3A8F}" type="presOf" srcId="{BD053EAF-79FB-4F90-BCE7-2F1E313CFA35}" destId="{C11BCC90-AAB0-49A4-B61B-53CF27397037}" srcOrd="0" destOrd="0" presId="urn:microsoft.com/office/officeart/2005/8/layout/vList2"/>
    <dgm:cxn modelId="{0BEAB56A-05C7-4730-BC03-4B1B4A43599C}" type="presOf" srcId="{86A51991-59F5-4CE5-B65C-0ACB4F0CF1A1}" destId="{79F46748-8BD6-47D2-A9F3-C255DE8B282B}" srcOrd="0" destOrd="0" presId="urn:microsoft.com/office/officeart/2005/8/layout/vList2"/>
    <dgm:cxn modelId="{C6A13511-0CD0-4CAE-9CB3-F6FAF95DF2FC}" srcId="{0E7D6FAA-E212-43B7-BB9B-E922A1337695}" destId="{B1E66934-9B65-4A6D-95DA-FEAFAA9F2ECA}" srcOrd="0" destOrd="0" parTransId="{FC9D986D-CA7A-4F70-A68A-F973A29E9C6B}" sibTransId="{F320342C-DFD1-4AB3-ACF3-BB9CFBEFD8CB}"/>
    <dgm:cxn modelId="{175E5F7F-F086-4D3D-A7A6-6EB21903C0E4}" srcId="{0E7D6FAA-E212-43B7-BB9B-E922A1337695}" destId="{DCF1866C-C54B-4A53-8877-73BF9FC3B626}" srcOrd="4" destOrd="0" parTransId="{290639C6-FB3E-4FDD-925D-601B4D145E1C}" sibTransId="{BAAE0076-24A3-4FB9-8A61-E4E8DE276AE0}"/>
    <dgm:cxn modelId="{22C7CCCF-14B6-429C-B349-72A90C4FC8B9}" type="presOf" srcId="{DCF1866C-C54B-4A53-8877-73BF9FC3B626}" destId="{2F452A41-9D49-4E1E-B361-B2BF34717B01}" srcOrd="0" destOrd="0" presId="urn:microsoft.com/office/officeart/2005/8/layout/vList2"/>
    <dgm:cxn modelId="{1E368439-AD6A-4A40-B7DB-DC6D7D3E393B}" type="presParOf" srcId="{2555D73B-C29E-4C0A-8FB6-FAADEF8C856A}" destId="{9E84894E-701A-41C5-A029-F13EAA766D42}" srcOrd="0" destOrd="0" presId="urn:microsoft.com/office/officeart/2005/8/layout/vList2"/>
    <dgm:cxn modelId="{C31647AD-EBFA-4BC4-BA20-F1E20448453C}" type="presParOf" srcId="{2555D73B-C29E-4C0A-8FB6-FAADEF8C856A}" destId="{822F7D54-CD1F-4948-89C6-95FB3D1A89A9}" srcOrd="1" destOrd="0" presId="urn:microsoft.com/office/officeart/2005/8/layout/vList2"/>
    <dgm:cxn modelId="{F68D91AD-4326-4EE0-97BF-314F75F4A9BC}" type="presParOf" srcId="{2555D73B-C29E-4C0A-8FB6-FAADEF8C856A}" destId="{92A3FF2F-6E5F-4B94-96CA-561368E00795}" srcOrd="2" destOrd="0" presId="urn:microsoft.com/office/officeart/2005/8/layout/vList2"/>
    <dgm:cxn modelId="{47132F14-E72D-40F4-A486-F9B23D5AAA32}" type="presParOf" srcId="{2555D73B-C29E-4C0A-8FB6-FAADEF8C856A}" destId="{0A500915-A7F7-4FB4-A88E-7A78B3F884AB}" srcOrd="3" destOrd="0" presId="urn:microsoft.com/office/officeart/2005/8/layout/vList2"/>
    <dgm:cxn modelId="{3D170748-F47A-43BD-BAE6-FC9912D31FF5}" type="presParOf" srcId="{2555D73B-C29E-4C0A-8FB6-FAADEF8C856A}" destId="{C11BCC90-AAB0-49A4-B61B-53CF27397037}" srcOrd="4" destOrd="0" presId="urn:microsoft.com/office/officeart/2005/8/layout/vList2"/>
    <dgm:cxn modelId="{B2E493CC-1438-47A8-8519-DED285733C3E}" type="presParOf" srcId="{2555D73B-C29E-4C0A-8FB6-FAADEF8C856A}" destId="{A111C56D-CAD0-4825-87A5-D2446E557611}" srcOrd="5" destOrd="0" presId="urn:microsoft.com/office/officeart/2005/8/layout/vList2"/>
    <dgm:cxn modelId="{E3B5F24E-D0FE-4D14-8248-57EBB8AF5840}" type="presParOf" srcId="{2555D73B-C29E-4C0A-8FB6-FAADEF8C856A}" destId="{79F46748-8BD6-47D2-A9F3-C255DE8B282B}" srcOrd="6" destOrd="0" presId="urn:microsoft.com/office/officeart/2005/8/layout/vList2"/>
    <dgm:cxn modelId="{A939C897-BF0E-4509-8068-C61AA2DB4309}" type="presParOf" srcId="{2555D73B-C29E-4C0A-8FB6-FAADEF8C856A}" destId="{35588134-CD4B-44F8-8C83-78A49E75DACE}" srcOrd="7" destOrd="0" presId="urn:microsoft.com/office/officeart/2005/8/layout/vList2"/>
    <dgm:cxn modelId="{D9A2B6DB-9695-42FE-A788-A78BCC1506DC}" type="presParOf" srcId="{2555D73B-C29E-4C0A-8FB6-FAADEF8C856A}" destId="{2F452A41-9D49-4E1E-B361-B2BF34717B01}" srcOrd="8" destOrd="0" presId="urn:microsoft.com/office/officeart/2005/8/layout/vList2"/>
    <dgm:cxn modelId="{F58F7334-05C1-4DF1-AE14-1315FE91E9A1}" type="presParOf" srcId="{2555D73B-C29E-4C0A-8FB6-FAADEF8C856A}" destId="{A49E00D4-A0B4-4AE0-93B2-7F15AB48D4D5}" srcOrd="9" destOrd="0" presId="urn:microsoft.com/office/officeart/2005/8/layout/vList2"/>
    <dgm:cxn modelId="{246CE7E7-7972-4B76-B424-743E66219A7A}" type="presParOf" srcId="{2555D73B-C29E-4C0A-8FB6-FAADEF8C856A}" destId="{53F81878-00C8-4D04-BA5A-7B18397386E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84894E-701A-41C5-A029-F13EAA766D42}">
      <dsp:nvSpPr>
        <dsp:cNvPr id="0" name=""/>
        <dsp:cNvSpPr/>
      </dsp:nvSpPr>
      <dsp:spPr>
        <a:xfrm>
          <a:off x="0" y="1861"/>
          <a:ext cx="8496944" cy="738027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Définition</a:t>
          </a:r>
          <a:endParaRPr lang="fr-FR" sz="3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861"/>
        <a:ext cx="8496944" cy="738027"/>
      </dsp:txXfrm>
    </dsp:sp>
    <dsp:sp modelId="{92A3FF2F-6E5F-4B94-96CA-561368E00795}">
      <dsp:nvSpPr>
        <dsp:cNvPr id="0" name=""/>
        <dsp:cNvSpPr/>
      </dsp:nvSpPr>
      <dsp:spPr>
        <a:xfrm>
          <a:off x="0" y="752671"/>
          <a:ext cx="8496944" cy="738027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Objectif</a:t>
          </a:r>
          <a:r>
            <a:rPr lang="fr-FR" sz="500" kern="1200" dirty="0" smtClean="0"/>
            <a:t>s</a:t>
          </a:r>
          <a:endParaRPr lang="fr-FR" sz="500" kern="1200" dirty="0"/>
        </a:p>
      </dsp:txBody>
      <dsp:txXfrm>
        <a:off x="0" y="752671"/>
        <a:ext cx="8496944" cy="738027"/>
      </dsp:txXfrm>
    </dsp:sp>
    <dsp:sp modelId="{C11BCC90-AAB0-49A4-B61B-53CF27397037}">
      <dsp:nvSpPr>
        <dsp:cNvPr id="0" name=""/>
        <dsp:cNvSpPr/>
      </dsp:nvSpPr>
      <dsp:spPr>
        <a:xfrm>
          <a:off x="0" y="1503481"/>
          <a:ext cx="8496944" cy="738027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Facteurs responsables du développement</a:t>
          </a:r>
          <a:endParaRPr lang="fr-FR" sz="3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503481"/>
        <a:ext cx="8496944" cy="738027"/>
      </dsp:txXfrm>
    </dsp:sp>
    <dsp:sp modelId="{79F46748-8BD6-47D2-A9F3-C255DE8B282B}">
      <dsp:nvSpPr>
        <dsp:cNvPr id="0" name=""/>
        <dsp:cNvSpPr/>
      </dsp:nvSpPr>
      <dsp:spPr>
        <a:xfrm>
          <a:off x="0" y="2254291"/>
          <a:ext cx="8496944" cy="738027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Méthodes d’études du  développement</a:t>
          </a:r>
          <a:endParaRPr lang="fr-FR" sz="3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254291"/>
        <a:ext cx="8496944" cy="738027"/>
      </dsp:txXfrm>
    </dsp:sp>
    <dsp:sp modelId="{2F452A41-9D49-4E1E-B361-B2BF34717B01}">
      <dsp:nvSpPr>
        <dsp:cNvPr id="0" name=""/>
        <dsp:cNvSpPr/>
      </dsp:nvSpPr>
      <dsp:spPr>
        <a:xfrm>
          <a:off x="0" y="3005101"/>
          <a:ext cx="8496944" cy="738027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Tests en  psychologie du développement</a:t>
          </a:r>
          <a:endParaRPr lang="fr-FR" sz="3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005101"/>
        <a:ext cx="8496944" cy="738027"/>
      </dsp:txXfrm>
    </dsp:sp>
    <dsp:sp modelId="{53F81878-00C8-4D04-BA5A-7B18397386E2}">
      <dsp:nvSpPr>
        <dsp:cNvPr id="0" name=""/>
        <dsp:cNvSpPr/>
      </dsp:nvSpPr>
      <dsp:spPr>
        <a:xfrm>
          <a:off x="0" y="3755911"/>
          <a:ext cx="8496944" cy="738027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Conclusion</a:t>
          </a:r>
          <a:endParaRPr lang="fr-FR" sz="3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755911"/>
        <a:ext cx="8496944" cy="738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AF1C3-F321-4C85-B059-D74E4F333253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59946-3D21-45FC-B56D-61B08BB132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AFC807-3CB4-42DB-9C3A-BBE87135B37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8BDB1-4DB9-42C9-8BEB-58316665A13E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8BDB1-4DB9-42C9-8BEB-58316665A13E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84F2CF-2034-4F87-89BB-3A3BED313888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8BDB1-4DB9-42C9-8BEB-58316665A13E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59946-3D21-45FC-B56D-61B08BB132C9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F4EA-17FE-4380-BFBA-1A5E14E17B99}" type="datetimeFigureOut">
              <a:rPr lang="fr-FR" smtClean="0"/>
              <a:pPr/>
              <a:t>14/06/2012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24222-9B3B-4854-91B2-F61EEA5130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psychodvpt67.canalblog.com/archives/2005/01/04/245403.html" TargetMode="External"/><Relationship Id="rId13" Type="http://schemas.openxmlformats.org/officeDocument/2006/relationships/hyperlink" Target="http://dictionnaire.sensagent.com/psychologie/fr-fr/" TargetMode="External"/><Relationship Id="rId3" Type="http://schemas.openxmlformats.org/officeDocument/2006/relationships/hyperlink" Target="http://www.slideshare.net/jelav102/prsentation-powerpoint-chapitre-6-2-6487324" TargetMode="External"/><Relationship Id="rId7" Type="http://schemas.openxmlformats.org/officeDocument/2006/relationships/hyperlink" Target="http://www.persee.fr/web/revues/home/prescript/article/enfan_0013-7545_1967_num_20_2_2414" TargetMode="External"/><Relationship Id="rId12" Type="http://schemas.openxmlformats.org/officeDocument/2006/relationships/hyperlink" Target="http://www.uclouvain.be/cours-2012-lpsp1003.html" TargetMode="External"/><Relationship Id="rId17" Type="http://schemas.openxmlformats.org/officeDocument/2006/relationships/hyperlink" Target="http://psyenligne.free.fr/web/IMG/pdf/Dev.pdf" TargetMode="External"/><Relationship Id="rId2" Type="http://schemas.openxmlformats.org/officeDocument/2006/relationships/notesSlide" Target="../notesSlides/notesSlide28.xml"/><Relationship Id="rId16" Type="http://schemas.openxmlformats.org/officeDocument/2006/relationships/hyperlink" Target="http://www.cairn.info/resume.php?ID_ARTICLE=GS_123_01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gislation-psy.com/spip.php?article445" TargetMode="External"/><Relationship Id="rId11" Type="http://schemas.openxmlformats.org/officeDocument/2006/relationships/hyperlink" Target="http://www.scienceshumaines.com/lev-vygotski-1896-1934-pensee-et-langage_fr_9754.html" TargetMode="External"/><Relationship Id="rId5" Type="http://schemas.openxmlformats.org/officeDocument/2006/relationships/hyperlink" Target="http://www.ccdmd.qc.ca/ri/developpement" TargetMode="External"/><Relationship Id="rId15" Type="http://schemas.openxmlformats.org/officeDocument/2006/relationships/hyperlink" Target="http://books.google.co.ma/" TargetMode="External"/><Relationship Id="rId10" Type="http://schemas.openxmlformats.org/officeDocument/2006/relationships/hyperlink" Target="http://guides.bib.umontreal.ca/disciplines/20-Citer-selon-les-normes-de-l-APA" TargetMode="External"/><Relationship Id="rId4" Type="http://schemas.openxmlformats.org/officeDocument/2006/relationships/hyperlink" Target="http://psychobiologie.ouvaton.org/articles/txt-04.41-2-modelisationcomportement.htm" TargetMode="External"/><Relationship Id="rId9" Type="http://schemas.openxmlformats.org/officeDocument/2006/relationships/hyperlink" Target="http://www.who.int/wer/fr/index.html" TargetMode="External"/><Relationship Id="rId14" Type="http://schemas.openxmlformats.org/officeDocument/2006/relationships/hyperlink" Target="http://www.psychoweb.fr/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79613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850" y="0"/>
            <a:ext cx="18351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ZoneTexte 5"/>
          <p:cNvSpPr txBox="1">
            <a:spLocks noChangeArrowheads="1"/>
          </p:cNvSpPr>
          <p:nvPr/>
        </p:nvSpPr>
        <p:spPr bwMode="auto">
          <a:xfrm>
            <a:off x="1907704" y="620713"/>
            <a:ext cx="58326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        Module «PSYCHOLOGIE»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ZoneTexte 8"/>
          <p:cNvSpPr txBox="1">
            <a:spLocks noChangeArrowheads="1"/>
          </p:cNvSpPr>
          <p:nvPr/>
        </p:nvSpPr>
        <p:spPr bwMode="auto">
          <a:xfrm>
            <a:off x="323850" y="1628775"/>
            <a:ext cx="8820150" cy="809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LA PSYCHOLOGIE DE DEVELOPPEMENT</a:t>
            </a:r>
          </a:p>
          <a:p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Proposé par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M. TOURI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Présenté </a:t>
            </a:r>
            <a:r>
              <a:rPr lang="fr-FR" sz="2800" b="1" u="sng" dirty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Nezha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BENMOUSSA</a:t>
            </a:r>
          </a:p>
          <a:p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Master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ISIF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2011/2012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								</a:t>
            </a:r>
          </a:p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							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				     	</a:t>
            </a:r>
          </a:p>
          <a:p>
            <a:endParaRPr lang="fr-FR" dirty="0">
              <a:latin typeface="Tw Cen MT" pitchFamily="34" charset="0"/>
            </a:endParaRPr>
          </a:p>
          <a:p>
            <a:endParaRPr lang="fr-FR" dirty="0">
              <a:latin typeface="Tw Cen MT" pitchFamily="34" charset="0"/>
            </a:endParaRPr>
          </a:p>
          <a:p>
            <a:endParaRPr lang="fr-FR" dirty="0">
              <a:latin typeface="Tw Cen MT" pitchFamily="34" charset="0"/>
            </a:endParaRPr>
          </a:p>
          <a:p>
            <a:endParaRPr lang="fr-FR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APPROCHE D’ANALYSE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1800"/>
              </a:spcBef>
              <a:buFont typeface="Times New Roman" pitchFamily="18" charset="0"/>
              <a:buNone/>
            </a:pPr>
            <a:r>
              <a:rPr lang="en-GB" dirty="0" smtClean="0">
                <a:latin typeface="Times New Roman" pitchFamily="18" charset="0"/>
              </a:rPr>
              <a:t>Conception					Mort</a:t>
            </a:r>
            <a:endParaRPr lang="en-GB" u="sng" dirty="0" smtClean="0">
              <a:latin typeface="Times New Roman" pitchFamily="18" charset="0"/>
            </a:endParaRPr>
          </a:p>
          <a:p>
            <a:pPr algn="just">
              <a:spcBef>
                <a:spcPts val="1800"/>
              </a:spcBef>
              <a:buFont typeface="Times New Roman" pitchFamily="18" charset="0"/>
              <a:buChar char="•"/>
            </a:pPr>
            <a:r>
              <a:rPr lang="en-GB" b="1" dirty="0" smtClean="0">
                <a:latin typeface="Times New Roman" pitchFamily="18" charset="0"/>
              </a:rPr>
              <a:t>Life Span</a:t>
            </a:r>
            <a:r>
              <a:rPr lang="en-GB" dirty="0" smtClean="0">
                <a:latin typeface="Times New Roman" pitchFamily="18" charset="0"/>
              </a:rPr>
              <a:t> Developmental </a:t>
            </a:r>
            <a:r>
              <a:rPr lang="en-GB" dirty="0" smtClean="0">
                <a:latin typeface="Times New Roman" pitchFamily="18" charset="0"/>
              </a:rPr>
              <a:t>Psychology</a:t>
            </a:r>
          </a:p>
          <a:p>
            <a:pPr algn="just">
              <a:spcBef>
                <a:spcPts val="1800"/>
              </a:spcBef>
              <a:buNone/>
            </a:pPr>
            <a:r>
              <a:rPr lang="en-GB" dirty="0" smtClean="0">
                <a:latin typeface="Times New Roman" pitchFamily="18" charset="0"/>
              </a:rPr>
              <a:t>    </a:t>
            </a:r>
            <a:r>
              <a:rPr lang="en-GB" dirty="0" err="1" smtClean="0">
                <a:latin typeface="Times New Roman" pitchFamily="18" charset="0"/>
              </a:rPr>
              <a:t>Psychologie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</a:rPr>
              <a:t>développementale</a:t>
            </a:r>
            <a:r>
              <a:rPr lang="en-GB" dirty="0" smtClean="0">
                <a:latin typeface="Times New Roman" pitchFamily="18" charset="0"/>
              </a:rPr>
              <a:t> de la vision de vie»  (</a:t>
            </a:r>
            <a:r>
              <a:rPr lang="en-GB" b="1" dirty="0" err="1" smtClean="0">
                <a:latin typeface="Times New Roman" pitchFamily="18" charset="0"/>
              </a:rPr>
              <a:t>Wallon</a:t>
            </a:r>
            <a:r>
              <a:rPr lang="en-GB" b="1" dirty="0" smtClean="0">
                <a:latin typeface="Times New Roman" pitchFamily="18" charset="0"/>
              </a:rPr>
              <a:t> </a:t>
            </a:r>
            <a:r>
              <a:rPr lang="en-GB" b="1" dirty="0" smtClean="0">
                <a:latin typeface="Times New Roman" pitchFamily="18" charset="0"/>
              </a:rPr>
              <a:t>, Peggy </a:t>
            </a:r>
            <a:r>
              <a:rPr lang="en-GB" b="1" dirty="0" smtClean="0">
                <a:latin typeface="Times New Roman" pitchFamily="18" charset="0"/>
              </a:rPr>
              <a:t>Pace 2002)</a:t>
            </a:r>
            <a:endParaRPr lang="en-GB" b="1" dirty="0" smtClean="0">
              <a:latin typeface="Times New Roman" pitchFamily="18" charset="0"/>
            </a:endParaRPr>
          </a:p>
          <a:p>
            <a:pPr>
              <a:spcBef>
                <a:spcPts val="1800"/>
              </a:spcBef>
              <a:buFont typeface="Times New Roman" pitchFamily="18" charset="0"/>
              <a:buChar char="•"/>
            </a:pPr>
            <a:r>
              <a:rPr lang="en-GB" dirty="0" err="1" smtClean="0">
                <a:latin typeface="Times New Roman" pitchFamily="18" charset="0"/>
              </a:rPr>
              <a:t>Approche</a:t>
            </a:r>
            <a:r>
              <a:rPr lang="en-GB" dirty="0" smtClean="0">
                <a:latin typeface="Times New Roman" pitchFamily="18" charset="0"/>
              </a:rPr>
              <a:t>  </a:t>
            </a:r>
            <a:r>
              <a:rPr lang="en-GB" dirty="0" smtClean="0">
                <a:latin typeface="Times New Roman" pitchFamily="18" charset="0"/>
              </a:rPr>
              <a:t>“vie  </a:t>
            </a:r>
            <a:r>
              <a:rPr lang="en-GB" dirty="0" err="1" smtClean="0">
                <a:latin typeface="Times New Roman" pitchFamily="18" charset="0"/>
              </a:rPr>
              <a:t>entière</a:t>
            </a:r>
            <a:r>
              <a:rPr lang="en-GB" dirty="0" smtClean="0">
                <a:latin typeface="Times New Roman" pitchFamily="18" charset="0"/>
              </a:rPr>
              <a:t>”  </a:t>
            </a:r>
            <a:r>
              <a:rPr lang="en-GB" b="1" dirty="0" smtClean="0">
                <a:latin typeface="Times New Roman" pitchFamily="18" charset="0"/>
              </a:rPr>
              <a:t>(A. </a:t>
            </a:r>
            <a:r>
              <a:rPr lang="en-GB" b="1" dirty="0" err="1" smtClean="0">
                <a:latin typeface="Times New Roman" pitchFamily="18" charset="0"/>
              </a:rPr>
              <a:t>Schleyer-Lindenmann</a:t>
            </a:r>
            <a:r>
              <a:rPr lang="en-GB" b="1" dirty="0" smtClean="0">
                <a:latin typeface="Times New Roman" pitchFamily="18" charset="0"/>
              </a:rPr>
              <a:t>, 1999)</a:t>
            </a:r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2771800" y="1772816"/>
            <a:ext cx="4032448" cy="36004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340768"/>
            <a:ext cx="4032250" cy="4393282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fr-FR" sz="2600" b="1" dirty="0" smtClean="0">
                <a:latin typeface="Times New Roman" pitchFamily="18" charset="0"/>
              </a:rPr>
              <a:t>DEVELOPPEMENT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fr-FR" sz="2600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r-FR" sz="2600" dirty="0" smtClean="0">
                <a:latin typeface="Times New Roman" pitchFamily="18" charset="0"/>
              </a:rPr>
              <a:t>Caractéristiques </a:t>
            </a:r>
            <a:r>
              <a:rPr lang="fr-FR" sz="2600" dirty="0">
                <a:latin typeface="Times New Roman" pitchFamily="18" charset="0"/>
              </a:rPr>
              <a:t>de la jeunesse (</a:t>
            </a:r>
            <a:r>
              <a:rPr lang="fr-FR" sz="2600" dirty="0" err="1">
                <a:latin typeface="Times New Roman" pitchFamily="18" charset="0"/>
              </a:rPr>
              <a:t>foetus</a:t>
            </a:r>
            <a:r>
              <a:rPr lang="fr-FR" sz="2600" dirty="0">
                <a:latin typeface="Times New Roman" pitchFamily="18" charset="0"/>
              </a:rPr>
              <a:t>, nourrisson, enfant, adolescent)</a:t>
            </a:r>
          </a:p>
          <a:p>
            <a:pPr algn="just"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Caractérisé par des gains</a:t>
            </a:r>
          </a:p>
          <a:p>
            <a:pPr algn="just"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Finalité : maturité</a:t>
            </a:r>
          </a:p>
          <a:p>
            <a:pPr algn="just"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Adultes </a:t>
            </a:r>
            <a:r>
              <a:rPr lang="fr-FR" sz="2600" dirty="0" smtClean="0">
                <a:latin typeface="Times New Roman" pitchFamily="18" charset="0"/>
              </a:rPr>
              <a:t>: vieillissement</a:t>
            </a:r>
            <a:endParaRPr lang="fr-FR" sz="2600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fr-FR" sz="2600" dirty="0">
              <a:latin typeface="Times New Roman" pitchFamily="18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340768"/>
            <a:ext cx="4038600" cy="4391695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fr-FR" sz="2600" b="1" dirty="0" smtClean="0">
                <a:latin typeface="Times New Roman" pitchFamily="18" charset="0"/>
              </a:rPr>
              <a:t>VIEILLISSEMENT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fr-FR" sz="2600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Changements reliés avec l’âge après la maturité</a:t>
            </a:r>
          </a:p>
          <a:p>
            <a:pPr>
              <a:lnSpc>
                <a:spcPct val="90000"/>
              </a:lnSpc>
            </a:pPr>
            <a:endParaRPr lang="fr-FR" sz="2600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Caractérisé par des pertes</a:t>
            </a:r>
          </a:p>
          <a:p>
            <a:pPr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Finalité: mort</a:t>
            </a:r>
          </a:p>
          <a:p>
            <a:pPr>
              <a:lnSpc>
                <a:spcPct val="90000"/>
              </a:lnSpc>
            </a:pPr>
            <a:r>
              <a:rPr lang="fr-FR" sz="2600" dirty="0">
                <a:latin typeface="Times New Roman" pitchFamily="18" charset="0"/>
              </a:rPr>
              <a:t>Processus biologique inévitable et universel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sz="2600" dirty="0">
              <a:latin typeface="Times New Roman" pitchFamily="18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CONCEPTION CLASSIQUE</a:t>
            </a:r>
            <a:br>
              <a:rPr lang="fr-FR" b="1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nimBg="1"/>
      <p:bldP spid="14341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844675"/>
            <a:ext cx="4103687" cy="3743325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Le développement est en plein essor durant l’enfance.</a:t>
            </a:r>
          </a:p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Arrêt à la fin de l’adolescence.</a:t>
            </a:r>
          </a:p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Stationnaire au début de l’âge adulte.</a:t>
            </a:r>
          </a:p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Déclin à l’âge mur qui se poursuit au cours</a:t>
            </a:r>
            <a:r>
              <a:rPr lang="fr-FR" sz="2600" b="1" dirty="0">
                <a:latin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</a:rPr>
              <a:t>de la vieillesse.</a:t>
            </a:r>
          </a:p>
          <a:p>
            <a:pPr>
              <a:lnSpc>
                <a:spcPct val="80000"/>
              </a:lnSpc>
            </a:pPr>
            <a:endParaRPr lang="fr-FR" sz="2600" dirty="0">
              <a:latin typeface="Times New Roman" pitchFamily="18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844675"/>
            <a:ext cx="4038600" cy="3743325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Le développement ne se termine pas avec l’accession à la maturité physique.</a:t>
            </a:r>
          </a:p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Se poursuit tout au long de la vie.</a:t>
            </a:r>
          </a:p>
          <a:p>
            <a:pPr algn="just">
              <a:lnSpc>
                <a:spcPct val="80000"/>
              </a:lnSpc>
            </a:pPr>
            <a:r>
              <a:rPr lang="fr-FR" sz="2600" dirty="0">
                <a:latin typeface="Times New Roman" pitchFamily="18" charset="0"/>
              </a:rPr>
              <a:t>Conception s’oppose à la subdivision en tranches d’âge juxtaposées / répond aux demandes sociales.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23528" y="620688"/>
            <a:ext cx="4248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CONCEPTIONCLASSIQUE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716016" y="620688"/>
            <a:ext cx="4032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CONCEPTION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LIFE-SPAN</a:t>
            </a:r>
            <a:endParaRPr lang="fr-FR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build="p" animBg="1"/>
      <p:bldP spid="2055" grpId="0" build="p" animBg="1"/>
      <p:bldP spid="2056" grpId="0"/>
      <p:bldP spid="20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TYPES DE DEVELOPPEMENT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Intra-utérin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Multilinéaire : </a:t>
            </a:r>
            <a:r>
              <a:rPr lang="en-GB" dirty="0" err="1" smtClean="0">
                <a:latin typeface="Times New Roman" pitchFamily="18" charset="0"/>
              </a:rPr>
              <a:t>croissance</a:t>
            </a:r>
            <a:r>
              <a:rPr lang="en-GB" dirty="0" smtClean="0">
                <a:latin typeface="Times New Roman" pitchFamily="18" charset="0"/>
              </a:rPr>
              <a:t> 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Multidéterminé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dirty="0" err="1" smtClean="0">
                <a:latin typeface="Times New Roman" pitchFamily="18" charset="0"/>
              </a:rPr>
              <a:t>liés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smtClean="0">
                <a:latin typeface="Times New Roman" pitchFamily="18" charset="0"/>
              </a:rPr>
              <a:t>à </a:t>
            </a:r>
            <a:r>
              <a:rPr lang="en-GB" dirty="0" err="1" smtClean="0">
                <a:latin typeface="Times New Roman" pitchFamily="18" charset="0"/>
              </a:rPr>
              <a:t>l’âge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smtClean="0">
                <a:latin typeface="Times New Roman" pitchFamily="18" charset="0"/>
              </a:rPr>
              <a:t>, à </a:t>
            </a:r>
            <a:r>
              <a:rPr lang="en-GB" dirty="0" err="1" smtClean="0">
                <a:latin typeface="Times New Roman" pitchFamily="18" charset="0"/>
              </a:rPr>
              <a:t>l’histoire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smtClean="0">
                <a:latin typeface="Times New Roman" pitchFamily="18" charset="0"/>
              </a:rPr>
              <a:t>et aux </a:t>
            </a:r>
            <a:r>
              <a:rPr lang="en-GB" dirty="0" err="1" smtClean="0">
                <a:latin typeface="Times New Roman" pitchFamily="18" charset="0"/>
              </a:rPr>
              <a:t>évènements</a:t>
            </a:r>
            <a:r>
              <a:rPr lang="en-GB" dirty="0" smtClean="0">
                <a:latin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</a:rPr>
              <a:t>marquants</a:t>
            </a:r>
            <a:r>
              <a:rPr lang="en-GB" dirty="0" smtClean="0">
                <a:latin typeface="Times New Roman" pitchFamily="18" charset="0"/>
              </a:rPr>
              <a:t> de la vie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11560" y="5373216"/>
            <a:ext cx="7921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développement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multilinéaire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multidéterminé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Vandenplas</a:t>
            </a:r>
            <a:r>
              <a:rPr lang="en-GB" sz="2800" b="1" i="1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Holper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, 1998)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DÉVELOPPEMENT INTRA-UTÉRIN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smtClean="0"/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Développement normal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Développement anormal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METHODOLOGIE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Méthode longitudinale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Méthode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transversale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PRINCIPE LONGITUDINAL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1262" y="2320131"/>
            <a:ext cx="41814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1331640" y="17008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Groupe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660232" y="544522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114300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AVANTAGES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 smtClean="0"/>
              <a:t>    Description </a:t>
            </a:r>
            <a:r>
              <a:rPr lang="fr-FR" dirty="0" smtClean="0"/>
              <a:t>précise </a:t>
            </a:r>
            <a:r>
              <a:rPr lang="fr-FR" dirty="0" smtClean="0"/>
              <a:t>du   développement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 </a:t>
            </a:r>
            <a:r>
              <a:rPr lang="fr-FR" dirty="0" smtClean="0"/>
              <a:t>   Stabilité </a:t>
            </a:r>
            <a:r>
              <a:rPr lang="fr-FR" dirty="0" smtClean="0"/>
              <a:t>intra individuelle des </a:t>
            </a:r>
            <a:r>
              <a:rPr lang="fr-FR" dirty="0" smtClean="0"/>
              <a:t>comportements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 </a:t>
            </a:r>
            <a:r>
              <a:rPr lang="fr-FR" dirty="0" smtClean="0"/>
              <a:t>   Évite  les différences </a:t>
            </a:r>
            <a:r>
              <a:rPr lang="fr-FR" dirty="0" smtClean="0"/>
              <a:t>interindividuelles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32040" y="1556792"/>
            <a:ext cx="4495800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Coût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Mortalité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l’échantillon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Effet apprentissage</a:t>
            </a:r>
          </a:p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95528" y="332656"/>
            <a:ext cx="42484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INCONVENIENTS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900" b="1" dirty="0" smtClean="0">
                <a:latin typeface="Times New Roman" pitchFamily="18" charset="0"/>
                <a:cs typeface="Times New Roman" pitchFamily="18" charset="0"/>
              </a:rPr>
              <a:t>PRINCIPE TRANSVERSAL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6487" y="2401094"/>
            <a:ext cx="439102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331640" y="17008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Groupe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72200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114300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AVANTAGES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Gain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temps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Disparition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l’effet d’entraînement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556792"/>
            <a:ext cx="4855840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 smtClean="0"/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Perte de l’information individuelle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Effet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«cohorte»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95528" y="332656"/>
            <a:ext cx="42484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INCONVENIENTS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23528" y="1600200"/>
          <a:ext cx="8496944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 smtClean="0">
                <a:latin typeface="Times New Roman" pitchFamily="18" charset="0"/>
                <a:cs typeface="Times New Roman" pitchFamily="18" charset="0"/>
              </a:rPr>
              <a:t>PLAN</a:t>
            </a:r>
            <a:endParaRPr lang="fr-F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PSYCHOLOGIE CLINIQUE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C’est une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éthode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qui consiste à faire un diagnostic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 l’observation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directe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maladies.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TROUBLES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épression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Anxiété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Trouble obsessionnel-compulsif (TOC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Peur panique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Déficit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l'attention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Trouble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conduites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Troubles dus aux abus physiques/verbaux.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 descr="http://upload.wikimedia.org/wikipedia/commons/thumb/8/8b/Manga_emotions.jpg/310px-Manga_emoti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1835696" cy="12189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DÉFICITS PERSISTANTS</a:t>
            </a:r>
            <a:br>
              <a:rPr lang="fr-FR" b="1" dirty="0" smtClean="0"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Difficultés du langage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oral ou écrit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Déficience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intellectuelle ;</a:t>
            </a:r>
          </a:p>
          <a:p>
            <a:pPr lvl="1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TYPES DE TESTS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d'aptitude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pour s'évaluer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d'attitude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pour se connaître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 personnalité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compétences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forme 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ligne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 mémoire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sujet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précis gestion de stress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CONCLUSION PRATIQUE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principaux travaux fixent  l’âge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avancé (vieillesse)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à partir du seuil de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60 ou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65.</a:t>
            </a:r>
          </a:p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(Erikson, 1963 ;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Neugarten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1979 ;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Levinson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et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alii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1978 ; McAdam  et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alii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1997).</a:t>
            </a:r>
            <a:endParaRPr lang="fr-FR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 descr="http://upload.wikimedia.org/wikipedia/commons/thumb/4/45/Types_psychologiques_C.G.Jung.svg/230px-Types_psychologiques_C.G.Jung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764704"/>
            <a:ext cx="6984776" cy="504056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827584" y="404664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fr-FR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366939"/>
            <a:ext cx="2971800" cy="3491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3568" y="1412776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De la psychologie de l’enfance… à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l’adolescence, vieillissement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cognitif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; vers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psychologie des âges de la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vie dans tous ses aspects selon l’état physique et psychique de l’individu.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 rot="19406240">
            <a:off x="4414124" y="4331341"/>
            <a:ext cx="48495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atin typeface="Bodoni MT Black" pitchFamily="18" charset="0"/>
                <a:cs typeface="Times New Roman" pitchFamily="18" charset="0"/>
              </a:rPr>
              <a:t>MERCI DE VOTRE ATTENTION</a:t>
            </a:r>
            <a:endParaRPr lang="fr-FR" sz="3600" dirty="0">
              <a:latin typeface="Bodoni MT Black" pitchFamily="18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95288" y="750601"/>
            <a:ext cx="842486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BIBLIOGRAPHIE</a:t>
            </a:r>
          </a:p>
          <a:p>
            <a:pPr algn="ctr"/>
            <a:endParaRPr lang="fr-FR" sz="2800" dirty="0"/>
          </a:p>
          <a:p>
            <a:pPr algn="just"/>
            <a:r>
              <a:rPr lang="fr-FR" sz="2800" dirty="0"/>
              <a:t>-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Bee, H. (1997).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Psychologie du développement - Les âges de la vie.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Bruxelles : De Boeck. 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Bideaud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J.,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Houdé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0. et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Pedinielli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J.L. (1993)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. L'homme en développement. Paris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 P.U.F. 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Boutinet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J.P. (1995).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Psychologie de la vie adulte.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Coll. Que sais-je ? Paris: P.U.F. 2ème éd.</a:t>
            </a:r>
          </a:p>
          <a:p>
            <a:pPr algn="just">
              <a:buFontTx/>
              <a:buChar char="-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Boutinet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J.P. ( 1998).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L'immaturité de la vie adulte.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Paris: P.U.F. </a:t>
            </a:r>
          </a:p>
          <a:p>
            <a:pPr algn="just">
              <a:buFontTx/>
              <a:buChar char="-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Clément, C. et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Demont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E. (2008). Psychologie du développement. Paris :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Deleau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M. (1999)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. Psychologie du développement.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Paris: Bréal. 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Vandenplas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Holper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C. (1998). Le développement à l'âge adulte et pendant la vieillesse. Paris : P.U.F.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229600" cy="1143000"/>
          </a:xfrm>
        </p:spPr>
        <p:txBody>
          <a:bodyPr>
            <a:normAutofit/>
          </a:bodyPr>
          <a:lstStyle/>
          <a:p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WEBOGRAPHIE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6309320"/>
          </a:xfrm>
        </p:spPr>
        <p:txBody>
          <a:bodyPr>
            <a:noAutofit/>
          </a:bodyPr>
          <a:lstStyle/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http://www.slideshare.net/jelav102/prsentation-powerpoint-chapitre-6-2-6487324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http://psychobiologie.ouvaton.org/articles/txt-04.41-2-modelisationcomportement.htm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CA" sz="18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www.ccdmd.qc.ca/ri/developpement</a:t>
            </a:r>
            <a:endParaRPr lang="fr-CA" sz="1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http://www.legislation-psy.com/spip.php?article445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http://www.persee.fr/web/revues/home/prescript/article/enfan_0013-7545_1967_num_20_2_2414</a:t>
            </a:r>
            <a:endParaRPr lang="fr-FR" sz="1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http://psychodvpt67.canalblog.com/archives/2005/01/04/245403.html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http://www.who.int/wer/fr/index.html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0"/>
              </a:rPr>
              <a:t>http://guides.bib.umontreal.ca/disciplines/20-Citer-selon-les-normes-de-l-APA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0"/>
              </a:rPr>
              <a:t>http://guides.bib.umontreal.ca/disciplines/20-Citer-selon-les-normes-de-l-APA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1"/>
              </a:rPr>
              <a:t>http://www.scienceshumaines.com/lev-vygotski-1896-1934-pensee-et-langage_fr_9754.html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2"/>
              </a:rPr>
              <a:t>http://www.uclouvain.be/cours-2012-lpsp1003.html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3"/>
              </a:rPr>
              <a:t>http://dictionnaire.sensagent.com/psychologie/fr-fr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3"/>
              </a:rPr>
              <a:t>/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4"/>
              </a:rPr>
              <a:t>http://www.psychoweb.fr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4"/>
              </a:rPr>
              <a:t>/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5"/>
              </a:rPr>
              <a:t>http://books.google.co.ma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5"/>
              </a:rPr>
              <a:t>/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6"/>
              </a:rPr>
              <a:t>http://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6"/>
              </a:rPr>
              <a:t>www.cairn.info/resume.php?ID_ARTICLE=GS_123_0109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dirty="0" smtClean="0">
                <a:latin typeface="Times New Roman" pitchFamily="18" charset="0"/>
                <a:cs typeface="Times New Roman" pitchFamily="18" charset="0"/>
                <a:hlinkClick r:id="rId17"/>
              </a:rPr>
              <a:t>http://psyenligne.free.fr/web/IMG/pdf/Dev.pdf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NOTES ET RÉFÉRENCES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6237312"/>
          </a:xfrm>
        </p:spPr>
        <p:txBody>
          <a:bodyPr>
            <a:no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Amiel-Tison, C., &amp; Gosselin, J. (2010). Pathologie neurologique périnatale et ses conséquences. Masson, Paris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Accardo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J., &amp; Shapiro, B. K. (2005).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disabilities: beyond the diagnosis.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Semin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Pediatr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12(4), 242-249.</a:t>
            </a:r>
            <a:endParaRPr lang="fr-F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Accardo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P. J.,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Accardo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J. A.,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Capute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A. J. (2008). Chap 1: 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Perspective on the Continuum of Developmental Disabilities.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Capute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Accardo's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Disabilities in Infancy and Childhood (Vol. 1: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Diagnosis and Treatment), (3e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éd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Baltimore: Paul H.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Brookes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Publishing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Co.</a:t>
            </a:r>
          </a:p>
          <a:p>
            <a:pPr lvl="0"/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Shevell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, M. I. (2010).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Present conceptualization of early childhood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disabilities.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J Child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Neurol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, 25(1), 120-126.</a:t>
            </a:r>
          </a:p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Rogers, S. L. (2010). Common Conditions that influence children's participation. In Case-Smith J. (Ed.), Occupational Therapy for children (6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édition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Elsevier Mosby ed., pp. 146-192).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St-Louis.</a:t>
            </a:r>
          </a:p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Centers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Disease Control and Prevention. (2012). Prevalence of Autism Spectrum Disorders - Autism and Developmental Disabilities Monitoring Network, 14 Sites, United States, 2008 Morbidity and Mortality Weekly Report (MMWR)- Surveillance Summaries, 61(3), 1-19.</a:t>
            </a:r>
            <a:endParaRPr lang="fr-F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Yeargin-Allsopp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M., Boyle, C., Braun, K. V. N.,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Trevathan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E. (2008). Chap 3: The Epidemiology of Developmental Disabilities.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Capute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Accardo's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Disabilities in Infancy and Childhood (Vol. 1: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Neurodevelopmental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Diagnosis and Treatment).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Baltimore: Paul H.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Brookes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Publishing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Co.</a:t>
            </a:r>
          </a:p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Parker, S., Zuckerman, B.,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Augustyn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M. (2005). Developmental and Behavioral Pediatrics: a handbook for primary care. (2e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éd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Philidelphia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Lippincott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Williams &amp; Wilkins.</a:t>
            </a:r>
          </a:p>
          <a:p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 COMMENTER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Dieu a déposé dans notre esprit, dès la naissance, des idées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logico-mathématiques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claires et distinctes, noyau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l’intelligence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humaine.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                     René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Descartes (1596-1650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5536" y="476672"/>
            <a:ext cx="4040188" cy="639762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PSYCHOLOGIE 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23528" y="836712"/>
            <a:ext cx="4176464" cy="56166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fr-FR" i="1" dirty="0" smtClean="0"/>
              <a:t>   «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psychologie est la science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l'âme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BONNET 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Paling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1800" dirty="0" smtClean="0">
                <a:latin typeface="ArialMT"/>
              </a:rPr>
              <a:t>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Étymologie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 1690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«science de l’apparition des esprits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1754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«Étude scientifique des phénomènes de l’esprit, de la pensée, caractéristiques de certains êtres vivants chez qui il existe une connaissance de leur propre existence»</a:t>
            </a:r>
          </a:p>
          <a:p>
            <a:pPr>
              <a:buNone/>
            </a:pPr>
            <a:endParaRPr lang="fr-FR" i="1" dirty="0" smtClean="0"/>
          </a:p>
          <a:p>
            <a:pPr>
              <a:buNone/>
            </a:pPr>
            <a:endParaRPr lang="fr-FR" dirty="0" smtClean="0"/>
          </a:p>
          <a:p>
            <a:endParaRPr lang="fr-FR" sz="18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788024" y="0"/>
            <a:ext cx="4041775" cy="639762"/>
          </a:xfrm>
        </p:spPr>
        <p:txBody>
          <a:bodyPr/>
          <a:lstStyle/>
          <a:p>
            <a:r>
              <a:rPr lang="fr-FR" dirty="0" smtClean="0"/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DEVELOPPEMENT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499992" y="908720"/>
            <a:ext cx="4644008" cy="489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/>
              <a:t>  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Succession des événements par lesquels un organisme arrive à maturité»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Le Petit Robert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psychologie du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développement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est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l'étude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scientifique des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changements dans le fonctionnement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psychologique (fonctions cognitives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langagières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affectives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sociales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l'individu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humain au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cours de sa vie. 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droite rayée 1"/>
          <p:cNvSpPr/>
          <p:nvPr/>
        </p:nvSpPr>
        <p:spPr>
          <a:xfrm rot="19272520">
            <a:off x="-174504" y="2947159"/>
            <a:ext cx="9252251" cy="1418577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 txBox="1">
            <a:spLocks/>
          </p:cNvSpPr>
          <p:nvPr/>
        </p:nvSpPr>
        <p:spPr>
          <a:xfrm>
            <a:off x="0" y="5877272"/>
            <a:ext cx="3744416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Période Prénatale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Espace réservé du texte 4"/>
          <p:cNvSpPr txBox="1">
            <a:spLocks/>
          </p:cNvSpPr>
          <p:nvPr/>
        </p:nvSpPr>
        <p:spPr>
          <a:xfrm>
            <a:off x="1475656" y="5157192"/>
            <a:ext cx="2736304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Premier âge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Espace réservé du contenu 3"/>
          <p:cNvSpPr txBox="1">
            <a:spLocks/>
          </p:cNvSpPr>
          <p:nvPr/>
        </p:nvSpPr>
        <p:spPr>
          <a:xfrm>
            <a:off x="2555776" y="4437112"/>
            <a:ext cx="2448272" cy="5040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Petite enfance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Espace réservé du contenu 5"/>
          <p:cNvSpPr txBox="1">
            <a:spLocks/>
          </p:cNvSpPr>
          <p:nvPr/>
        </p:nvSpPr>
        <p:spPr>
          <a:xfrm>
            <a:off x="3347864" y="3501008"/>
            <a:ext cx="2915816" cy="606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Moyenne enfance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ce réservé du contenu 5"/>
          <p:cNvSpPr txBox="1">
            <a:spLocks/>
          </p:cNvSpPr>
          <p:nvPr/>
        </p:nvSpPr>
        <p:spPr>
          <a:xfrm>
            <a:off x="4572000" y="2636912"/>
            <a:ext cx="4041775" cy="4620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34290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Adolescence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space réservé du contenu 5"/>
          <p:cNvSpPr txBox="1">
            <a:spLocks/>
          </p:cNvSpPr>
          <p:nvPr/>
        </p:nvSpPr>
        <p:spPr>
          <a:xfrm>
            <a:off x="5436096" y="1772816"/>
            <a:ext cx="4041775" cy="4620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Age adulte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contenu 5"/>
          <p:cNvSpPr txBox="1">
            <a:spLocks/>
          </p:cNvSpPr>
          <p:nvPr/>
        </p:nvSpPr>
        <p:spPr>
          <a:xfrm>
            <a:off x="6732240" y="1052736"/>
            <a:ext cx="4041775" cy="4620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34290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Vieillesse…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Ellipse 10"/>
          <p:cNvSpPr/>
          <p:nvPr/>
        </p:nvSpPr>
        <p:spPr>
          <a:xfrm rot="19393135">
            <a:off x="4278137" y="4110617"/>
            <a:ext cx="5256584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Culture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llipse 11"/>
          <p:cNvSpPr/>
          <p:nvPr/>
        </p:nvSpPr>
        <p:spPr>
          <a:xfrm rot="19478771">
            <a:off x="-451390" y="1443295"/>
            <a:ext cx="7353445" cy="1656184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Micro/Méso/Exo/Macro-système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PRINCIPAL OBJECTIF 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/>
              <a:t> </a:t>
            </a:r>
            <a:r>
              <a:rPr lang="fr-FR" b="1" dirty="0" smtClean="0"/>
              <a:t>   </a:t>
            </a:r>
            <a:r>
              <a:rPr lang="fr-FR" dirty="0" smtClean="0">
                <a:latin typeface="Times New Roman" pitchFamily="18" charset="0"/>
              </a:rPr>
              <a:t>Etude </a:t>
            </a:r>
            <a:r>
              <a:rPr lang="fr-FR" b="1" dirty="0" smtClean="0">
                <a:latin typeface="Times New Roman" pitchFamily="18" charset="0"/>
              </a:rPr>
              <a:t>descriptive et </a:t>
            </a:r>
            <a:r>
              <a:rPr lang="fr-FR" b="1" dirty="0" smtClean="0">
                <a:latin typeface="Times New Roman" pitchFamily="18" charset="0"/>
              </a:rPr>
              <a:t>explicative </a:t>
            </a:r>
            <a:r>
              <a:rPr lang="fr-FR" dirty="0" smtClean="0">
                <a:latin typeface="Times New Roman" pitchFamily="18" charset="0"/>
              </a:rPr>
              <a:t>des </a:t>
            </a:r>
            <a:r>
              <a:rPr lang="fr-FR" dirty="0" smtClean="0">
                <a:latin typeface="Times New Roman" pitchFamily="18" charset="0"/>
              </a:rPr>
              <a:t>changements </a:t>
            </a:r>
            <a:r>
              <a:rPr lang="fr-FR" b="1" dirty="0" smtClean="0">
                <a:latin typeface="Times New Roman" pitchFamily="18" charset="0"/>
              </a:rPr>
              <a:t>quantitatifs et qualitatifs </a:t>
            </a:r>
            <a:r>
              <a:rPr lang="fr-FR" dirty="0" smtClean="0">
                <a:latin typeface="Times New Roman" pitchFamily="18" charset="0"/>
              </a:rPr>
              <a:t>survenant dans </a:t>
            </a:r>
            <a:r>
              <a:rPr lang="fr-FR" b="1" dirty="0" smtClean="0">
                <a:latin typeface="Times New Roman" pitchFamily="18" charset="0"/>
              </a:rPr>
              <a:t>le </a:t>
            </a:r>
            <a:r>
              <a:rPr lang="fr-FR" b="1" dirty="0" smtClean="0">
                <a:latin typeface="Times New Roman" pitchFamily="18" charset="0"/>
              </a:rPr>
              <a:t>temps. </a:t>
            </a:r>
            <a:endParaRPr lang="fr-FR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</a:rPr>
              <a:t>                               (</a:t>
            </a:r>
            <a:r>
              <a:rPr lang="fr-FR" b="1" dirty="0" smtClean="0">
                <a:latin typeface="Times New Roman" pitchFamily="18" charset="0"/>
              </a:rPr>
              <a:t>Clément </a:t>
            </a:r>
            <a:r>
              <a:rPr lang="fr-FR" b="1" dirty="0" smtClean="0">
                <a:latin typeface="Times New Roman" pitchFamily="18" charset="0"/>
              </a:rPr>
              <a:t>&amp; </a:t>
            </a:r>
            <a:r>
              <a:rPr lang="fr-FR" b="1" dirty="0" err="1" smtClean="0">
                <a:latin typeface="Times New Roman" pitchFamily="18" charset="0"/>
              </a:rPr>
              <a:t>Demont</a:t>
            </a:r>
            <a:r>
              <a:rPr lang="fr-FR" b="1" dirty="0" smtClean="0">
                <a:latin typeface="Times New Roman" pitchFamily="18" charset="0"/>
              </a:rPr>
              <a:t>, 2008</a:t>
            </a:r>
            <a:r>
              <a:rPr lang="fr-FR" dirty="0" smtClean="0">
                <a:latin typeface="Times New Roman" pitchFamily="18" charset="0"/>
              </a:rPr>
              <a:t>).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APERÇU HISTORIQUE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1882 William T. Preyer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 </a:t>
            </a: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b="1" i="1" dirty="0" err="1" smtClean="0">
                <a:latin typeface="Times New Roman" pitchFamily="18" charset="0"/>
                <a:cs typeface="Times New Roman" pitchFamily="18" charset="0"/>
              </a:rPr>
              <a:t>Mind</a:t>
            </a: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 of the Child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1883  HALL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 terminologie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nommée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PAIDOLOGIE</a:t>
            </a:r>
          </a:p>
          <a:p>
            <a:pPr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1900 ROUSSEAU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naissance de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psychologie du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développement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escription de l'image  Alfred Binet.jpg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7"/>
            <a:ext cx="1440160" cy="1440159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323528" y="17728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Alfred Binet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http://upload.wikimedia.org/wikipedia/commons/thumb/4/4a/James_Mark_Baldwin_1917.jpg/220px-James_Mark_Baldwin_19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5" y="404664"/>
            <a:ext cx="1440160" cy="1440160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1979712" y="1916832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James Mark Baldwin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6" name="Picture 8" descr="Description de cette image, également commentée ci-aprè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332656"/>
            <a:ext cx="1619249" cy="1512167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6156176" y="198884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Erik Erikson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8" name="Picture 10" descr="https://encrypted-tbn2.google.com/images?q=tbn:ANd9GcQde6SpJMXntBsNJp6b_03nQs_2iKbd_YjyhzElJEPwiPOtwIM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9952" y="404664"/>
            <a:ext cx="1512168" cy="1440160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4067944" y="1916832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Jerome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Burner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0" name="Picture 12" descr="Description de cette image, également commentée ci-aprè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4725144"/>
            <a:ext cx="1512168" cy="1440160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0" y="6165304"/>
            <a:ext cx="2123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Sigmund Freud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2" name="Picture 14" descr="http://upload.wikimedia.org/wikipedia/commons/thumb/b/b4/G._Stanley_Hall.jpg/220px-G._Stanley_Hall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3528" y="2564904"/>
            <a:ext cx="1512168" cy="1368152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323528" y="40050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Stanley Hall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4" name="Picture 16" descr="https://encrypted-tbn2.google.com/images?q=tbn:ANd9GcSTHbSRYBzjjxF7ohDOdcMbzFB6R4zp_CAhx_9iQWVMgLgm3tmydQ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3968" y="2564904"/>
            <a:ext cx="1440160" cy="1440160"/>
          </a:xfrm>
          <a:prstGeom prst="rect">
            <a:avLst/>
          </a:prstGeom>
          <a:noFill/>
        </p:spPr>
      </p:pic>
      <p:sp>
        <p:nvSpPr>
          <p:cNvPr id="18" name="ZoneTexte 17"/>
          <p:cNvSpPr txBox="1"/>
          <p:nvPr/>
        </p:nvSpPr>
        <p:spPr>
          <a:xfrm>
            <a:off x="2051720" y="616530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Donald Winnicott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6" name="Picture 18" descr="https://encrypted-tbn2.google.com/images?q=tbn:ANd9GcT7tRVuRCiaSRvBFHZ1ix5XNlK9LeYAC1N-COGsUvg89SZm7na-6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51720" y="4725144"/>
            <a:ext cx="1819275" cy="1512168"/>
          </a:xfrm>
          <a:prstGeom prst="rect">
            <a:avLst/>
          </a:prstGeom>
          <a:noFill/>
        </p:spPr>
      </p:pic>
      <p:sp>
        <p:nvSpPr>
          <p:cNvPr id="20" name="ZoneTexte 19"/>
          <p:cNvSpPr txBox="1"/>
          <p:nvPr/>
        </p:nvSpPr>
        <p:spPr>
          <a:xfrm>
            <a:off x="4283968" y="407707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Lev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Vygotski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8" name="Picture 20" descr="https://encrypted-tbn1.google.com/images?q=tbn:ANd9GcS4NY4DIcJSMrbKWke_KVe0SVOCBFwo_2aZIfLXsMvNKnQAyW_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67744" y="2636912"/>
            <a:ext cx="1584176" cy="1368152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2195736" y="400506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Jean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piaget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0" name="Picture 22" descr="https://encrypted-tbn0.google.com/images?q=tbn:ANd9GcTq8w9VmnYd1dAFneuOtfPjfOk7g4gxfEbU30mGIOFFXwBlltCVTQ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11960" y="4725144"/>
            <a:ext cx="1728192" cy="1512169"/>
          </a:xfrm>
          <a:prstGeom prst="rect">
            <a:avLst/>
          </a:prstGeom>
          <a:noFill/>
        </p:spPr>
      </p:pic>
      <p:sp>
        <p:nvSpPr>
          <p:cNvPr id="24" name="ZoneTexte 23"/>
          <p:cNvSpPr txBox="1"/>
          <p:nvPr/>
        </p:nvSpPr>
        <p:spPr>
          <a:xfrm>
            <a:off x="4211960" y="6237312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Henri Wallon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2" name="Picture 24" descr="https://encrypted-tbn2.google.com/images?q=tbn:ANd9GcT2Ga1QtzpFYjfZDApBX7w0kiIpQQ5nAwsMMkB-lNc6Qdu7zh6PrQ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44208" y="4437112"/>
            <a:ext cx="1676400" cy="1584176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6516216" y="616530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Carl Rogers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0114" name="Picture 2" descr="https://encrypted-tbn1.google.com/images?q=tbn:ANd9GcSwVHw1PmwnoMAm-a8sMKLJmJg9Dhl8Dgj-gGo3O6tLCnLxWlasM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56176" y="2492896"/>
            <a:ext cx="1514475" cy="1512168"/>
          </a:xfrm>
          <a:prstGeom prst="rect">
            <a:avLst/>
          </a:prstGeom>
          <a:noFill/>
        </p:spPr>
      </p:pic>
      <p:sp>
        <p:nvSpPr>
          <p:cNvPr id="25" name="ZoneTexte 24"/>
          <p:cNvSpPr txBox="1"/>
          <p:nvPr/>
        </p:nvSpPr>
        <p:spPr>
          <a:xfrm>
            <a:off x="6228184" y="414908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J. J. ROUSSEAU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783</Words>
  <Application>Microsoft Office PowerPoint</Application>
  <PresentationFormat>Affichage à l'écran (4:3)</PresentationFormat>
  <Paragraphs>246</Paragraphs>
  <Slides>29</Slides>
  <Notes>29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Diapositive 1</vt:lpstr>
      <vt:lpstr>PLAN</vt:lpstr>
      <vt:lpstr>A COMMENTER</vt:lpstr>
      <vt:lpstr>Diapositive 4</vt:lpstr>
      <vt:lpstr>DEFINITION</vt:lpstr>
      <vt:lpstr>Diapositive 6</vt:lpstr>
      <vt:lpstr>PRINCIPAL OBJECTIF </vt:lpstr>
      <vt:lpstr>APERÇU HISTORIQUE</vt:lpstr>
      <vt:lpstr>Diapositive 9</vt:lpstr>
      <vt:lpstr>APPROCHE D’ANALYSE</vt:lpstr>
      <vt:lpstr>CONCEPTION CLASSIQUE </vt:lpstr>
      <vt:lpstr>Diapositive 12</vt:lpstr>
      <vt:lpstr>TYPES DE DEVELOPPEMENT</vt:lpstr>
      <vt:lpstr>DÉVELOPPEMENT INTRA-UTÉRIN</vt:lpstr>
      <vt:lpstr>METHODOLOGIE</vt:lpstr>
      <vt:lpstr>PRINCIPE LONGITUDINAL</vt:lpstr>
      <vt:lpstr>AVANTAGES</vt:lpstr>
      <vt:lpstr>PRINCIPE TRANSVERSAL </vt:lpstr>
      <vt:lpstr>AVANTAGES</vt:lpstr>
      <vt:lpstr>PSYCHOLOGIE CLINIQUE</vt:lpstr>
      <vt:lpstr>TROUBLES</vt:lpstr>
      <vt:lpstr>DÉFICITS PERSISTANTS </vt:lpstr>
      <vt:lpstr>TYPES DE TESTS</vt:lpstr>
      <vt:lpstr>CONCLUSION PRATIQUE</vt:lpstr>
      <vt:lpstr>Diapositive 25</vt:lpstr>
      <vt:lpstr>Diapositive 26</vt:lpstr>
      <vt:lpstr>Diapositive 27</vt:lpstr>
      <vt:lpstr>WEBOGRAPHIE</vt:lpstr>
      <vt:lpstr>NOTES ET RÉFÉRENCES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samsung</dc:creator>
  <cp:lastModifiedBy>samsung</cp:lastModifiedBy>
  <cp:revision>23</cp:revision>
  <dcterms:created xsi:type="dcterms:W3CDTF">2012-06-09T22:58:03Z</dcterms:created>
  <dcterms:modified xsi:type="dcterms:W3CDTF">2012-06-15T06:10:12Z</dcterms:modified>
</cp:coreProperties>
</file>