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4"/>
  </p:notesMasterIdLst>
  <p:sldIdLst>
    <p:sldId id="295" r:id="rId2"/>
    <p:sldId id="296" r:id="rId3"/>
    <p:sldId id="260" r:id="rId4"/>
    <p:sldId id="300" r:id="rId5"/>
    <p:sldId id="280" r:id="rId6"/>
    <p:sldId id="299" r:id="rId7"/>
    <p:sldId id="281" r:id="rId8"/>
    <p:sldId id="284" r:id="rId9"/>
    <p:sldId id="288" r:id="rId10"/>
    <p:sldId id="286" r:id="rId11"/>
    <p:sldId id="268" r:id="rId12"/>
    <p:sldId id="276" r:id="rId13"/>
    <p:sldId id="287" r:id="rId14"/>
    <p:sldId id="297" r:id="rId15"/>
    <p:sldId id="292" r:id="rId16"/>
    <p:sldId id="289" r:id="rId17"/>
    <p:sldId id="290" r:id="rId18"/>
    <p:sldId id="291" r:id="rId19"/>
    <p:sldId id="294" r:id="rId20"/>
    <p:sldId id="285" r:id="rId21"/>
    <p:sldId id="270" r:id="rId22"/>
    <p:sldId id="277" r:id="rId2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66" y="8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C991EE-CAA6-4E0C-9B20-820792AFD23D}" type="datetimeFigureOut">
              <a:rPr lang="fr-FR" smtClean="0"/>
              <a:pPr/>
              <a:t>12/01/2013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DD86BE-75B0-4D1F-8C0C-59862941A43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D86BE-75B0-4D1F-8C0C-59862941A435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D86BE-75B0-4D1F-8C0C-59862941A435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D86BE-75B0-4D1F-8C0C-59862941A435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D86BE-75B0-4D1F-8C0C-59862941A435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D86BE-75B0-4D1F-8C0C-59862941A435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D86BE-75B0-4D1F-8C0C-59862941A435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D86BE-75B0-4D1F-8C0C-59862941A435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D86BE-75B0-4D1F-8C0C-59862941A435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D86BE-75B0-4D1F-8C0C-59862941A435}" type="slidenum">
              <a:rPr lang="fr-FR" smtClean="0"/>
              <a:pPr/>
              <a:t>17</a:t>
            </a:fld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D86BE-75B0-4D1F-8C0C-59862941A435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D86BE-75B0-4D1F-8C0C-59862941A435}" type="slidenum">
              <a:rPr lang="fr-FR" smtClean="0"/>
              <a:pPr/>
              <a:t>19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D86BE-75B0-4D1F-8C0C-59862941A435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D86BE-75B0-4D1F-8C0C-59862941A435}" type="slidenum">
              <a:rPr lang="fr-FR" smtClean="0"/>
              <a:pPr/>
              <a:t>20</a:t>
            </a:fld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D86BE-75B0-4D1F-8C0C-59862941A435}" type="slidenum">
              <a:rPr lang="fr-FR" smtClean="0"/>
              <a:pPr/>
              <a:t>21</a:t>
            </a:fld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D86BE-75B0-4D1F-8C0C-59862941A435}" type="slidenum">
              <a:rPr lang="fr-FR" smtClean="0"/>
              <a:pPr/>
              <a:t>22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D86BE-75B0-4D1F-8C0C-59862941A435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D86BE-75B0-4D1F-8C0C-59862941A435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D86BE-75B0-4D1F-8C0C-59862941A435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D86BE-75B0-4D1F-8C0C-59862941A435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D86BE-75B0-4D1F-8C0C-59862941A435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D86BE-75B0-4D1F-8C0C-59862941A435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D86BE-75B0-4D1F-8C0C-59862941A435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3A5528C9-87CF-4918-A44E-7C3589F87F83}" type="datetime1">
              <a:rPr lang="fr-FR" smtClean="0"/>
              <a:pPr/>
              <a:t>12/01/2013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r>
              <a:rPr lang="fr-FR" smtClean="0"/>
              <a:t>Master ISIF                                                             2011/2012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822D1048-D75C-4A62-ACD7-7011DDA606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FAAE6-16E3-4027-BDC0-7F4B44077E5F}" type="datetime1">
              <a:rPr lang="fr-FR" smtClean="0"/>
              <a:pPr/>
              <a:t>12/01/2013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Master ISIF                                                             2011/2012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D1048-D75C-4A62-ACD7-7011DDA606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77B4-4516-41BA-903F-EE287BCE0921}" type="datetime1">
              <a:rPr lang="fr-FR" smtClean="0"/>
              <a:pPr/>
              <a:t>12/01/2013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Master ISIF                                                             2011/2012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D1048-D75C-4A62-ACD7-7011DDA606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92CE-9EC1-4A82-B328-C06C920A6383}" type="datetime1">
              <a:rPr lang="fr-FR" smtClean="0"/>
              <a:pPr/>
              <a:t>12/01/2013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Master ISIF                                                             2011/2012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D1048-D75C-4A62-ACD7-7011DDA606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6EA1E-0D8A-4A6A-9ABA-E86AFCE687A1}" type="datetime1">
              <a:rPr lang="fr-FR" smtClean="0"/>
              <a:pPr/>
              <a:t>12/01/2013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Master ISIF                                                             2011/2012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D1048-D75C-4A62-ACD7-7011DDA606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12CC3-2CE5-47CB-B0F9-4F67671C43F5}" type="datetime1">
              <a:rPr lang="fr-FR" smtClean="0"/>
              <a:pPr/>
              <a:t>12/01/2013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Master ISIF                                                             2011/2012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D1048-D75C-4A62-ACD7-7011DDA606E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46247-A51E-4CA9-90C5-AD74A14D6B2E}" type="datetime1">
              <a:rPr lang="fr-FR" smtClean="0"/>
              <a:pPr/>
              <a:t>12/01/2013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Master ISIF                                                             2011/2012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D1048-D75C-4A62-ACD7-7011DDA606E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F925B-E68B-4088-8F83-082F73D04535}" type="datetime1">
              <a:rPr lang="fr-FR" smtClean="0"/>
              <a:pPr/>
              <a:t>12/01/2013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Master ISIF                                                             2011/2012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D1048-D75C-4A62-ACD7-7011DDA606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AC921-49F4-4D7F-A05A-FDD434C4DA30}" type="datetime1">
              <a:rPr lang="fr-FR" smtClean="0"/>
              <a:pPr/>
              <a:t>12/01/2013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Master ISIF                                                             2011/2012</a:t>
            </a: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D1048-D75C-4A62-ACD7-7011DDA606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8AAF93C5-1D37-4EB3-9D70-B1F9AB542BF7}" type="datetime1">
              <a:rPr lang="fr-FR" smtClean="0"/>
              <a:pPr/>
              <a:t>12/01/2013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r>
              <a:rPr lang="fr-FR" smtClean="0"/>
              <a:t>Master ISIF                                                             2011/2012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822D1048-D75C-4A62-ACD7-7011DDA606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49087330-FD65-47DA-9C21-B6E87786342D}" type="datetime1">
              <a:rPr lang="fr-FR" smtClean="0"/>
              <a:pPr/>
              <a:t>12/01/2013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r>
              <a:rPr lang="fr-FR" smtClean="0"/>
              <a:t>Master ISIF                                                             2011/2012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822D1048-D75C-4A62-ACD7-7011DDA606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5347A14-CAE3-48FC-AE6F-9190ABE17F0F}" type="datetime1">
              <a:rPr lang="fr-FR" smtClean="0"/>
              <a:pPr/>
              <a:t>12/01/2013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r>
              <a:rPr lang="fr-FR" smtClean="0"/>
              <a:t>Master ISIF                                                             2011/2012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822D1048-D75C-4A62-ACD7-7011DDA606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3608" y="2564904"/>
            <a:ext cx="6984776" cy="2730227"/>
          </a:xfrm>
        </p:spPr>
        <p:txBody>
          <a:bodyPr>
            <a:normAutofit/>
          </a:bodyPr>
          <a:lstStyle/>
          <a:p>
            <a:pPr algn="l"/>
            <a:r>
              <a:rPr lang="fr-FR" sz="3100" b="1" dirty="0" smtClean="0"/>
              <a:t/>
            </a:r>
            <a:br>
              <a:rPr lang="fr-FR" sz="3100" b="1" dirty="0" smtClean="0"/>
            </a:b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914400" y="5809152"/>
            <a:ext cx="7474023" cy="365125"/>
          </a:xfrm>
        </p:spPr>
        <p:txBody>
          <a:bodyPr/>
          <a:lstStyle/>
          <a:p>
            <a:r>
              <a:rPr lang="fr-FR" dirty="0" smtClean="0">
                <a:latin typeface="Elephant" pitchFamily="18" charset="0"/>
              </a:rPr>
              <a:t>Master ISIF                                                                                                                   2011/2012</a:t>
            </a:r>
            <a:endParaRPr lang="fr-FR" dirty="0">
              <a:latin typeface="Elephant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692697"/>
            <a:ext cx="2343150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692696"/>
            <a:ext cx="2009775" cy="1800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259632" y="2690336"/>
            <a:ext cx="65527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b="1" dirty="0" smtClean="0">
                <a:latin typeface="Monotype Corsiva" pitchFamily="66" charset="0"/>
              </a:rPr>
              <a:t>Si vous n’êtes pas sûr de l’endroit où vous voulez aller, vous risquez de vous retrouver ailleurs… et de ne pas le savoir !</a:t>
            </a:r>
          </a:p>
          <a:p>
            <a:pPr algn="ctr"/>
            <a:r>
              <a:rPr lang="fr-FR" sz="3600" b="1" dirty="0" smtClean="0">
                <a:latin typeface="Monotype Corsiva" pitchFamily="66" charset="0"/>
              </a:rPr>
              <a:t>(R.F. </a:t>
            </a:r>
            <a:r>
              <a:rPr lang="fr-FR" sz="3600" b="1" dirty="0" err="1" smtClean="0">
                <a:latin typeface="Monotype Corsiva" pitchFamily="66" charset="0"/>
              </a:rPr>
              <a:t>Mager</a:t>
            </a:r>
            <a:r>
              <a:rPr lang="fr-FR" sz="3600" b="1" dirty="0" smtClean="0">
                <a:latin typeface="Monotype Corsiva" pitchFamily="66" charset="0"/>
              </a:rPr>
              <a:t>)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xmlns="" val="181714884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 smtClean="0"/>
              <a:t>QU’EST-CE QU’UN OBJECTIF ?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63040" y="2119257"/>
            <a:ext cx="6637352" cy="36038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   C’est la description d’un </a:t>
            </a:r>
            <a:r>
              <a:rPr lang="fr-FR" b="1" dirty="0" smtClean="0">
                <a:solidFill>
                  <a:srgbClr val="FF0000"/>
                </a:solidFill>
              </a:rPr>
              <a:t>comportement observable</a:t>
            </a:r>
            <a:r>
              <a:rPr lang="fr-FR" dirty="0" smtClean="0"/>
              <a:t> dans le domaine :</a:t>
            </a:r>
          </a:p>
          <a:p>
            <a:endParaRPr lang="fr-FR" dirty="0" smtClean="0"/>
          </a:p>
          <a:p>
            <a:r>
              <a:rPr lang="fr-FR" sz="1600" b="1" dirty="0" smtClean="0"/>
              <a:t>DES SAVOIRS</a:t>
            </a:r>
            <a:endParaRPr lang="fr-FR" sz="1600" dirty="0" smtClean="0"/>
          </a:p>
          <a:p>
            <a:r>
              <a:rPr lang="fr-FR" sz="1600" b="1" dirty="0" smtClean="0"/>
              <a:t>DU SAVOIR -FAIRE</a:t>
            </a:r>
          </a:p>
          <a:p>
            <a:r>
              <a:rPr lang="fr-FR" sz="1600" b="1" dirty="0" smtClean="0"/>
              <a:t>DES SAVOIR-ÊTRE OU DES SAVOIR-DEVENIR</a:t>
            </a:r>
          </a:p>
          <a:p>
            <a:endParaRPr lang="fr-FR" sz="1600" dirty="0" smtClean="0"/>
          </a:p>
          <a:p>
            <a:pPr>
              <a:buNone/>
            </a:pPr>
            <a:r>
              <a:rPr lang="fr-FR" b="1" dirty="0" smtClean="0">
                <a:solidFill>
                  <a:srgbClr val="000099"/>
                </a:solidFill>
              </a:rPr>
              <a:t>    ATTENDUS DU FORMÉ AU TERME D’UNE SÉQUENCE, D’UN ENSEMBLE DE SÉQUENCES OU D’UNE FORMATION</a:t>
            </a:r>
            <a:r>
              <a:rPr lang="fr-FR" b="1" dirty="0" smtClean="0">
                <a:solidFill>
                  <a:srgbClr val="7030A0"/>
                </a:solidFill>
              </a:rPr>
              <a:t>.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914400" y="5809152"/>
            <a:ext cx="7257999" cy="365125"/>
          </a:xfrm>
        </p:spPr>
        <p:txBody>
          <a:bodyPr/>
          <a:lstStyle/>
          <a:p>
            <a:r>
              <a:rPr lang="fr-FR" dirty="0" smtClean="0">
                <a:latin typeface="Elephant" pitchFamily="18" charset="0"/>
              </a:rPr>
              <a:t>Master ISIF                                                                                                            2011/2012</a:t>
            </a:r>
            <a:endParaRPr lang="fr-FR" dirty="0">
              <a:latin typeface="Elephant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b="1" dirty="0" smtClean="0"/>
              <a:t>OBJECTIF PÉDAGOGIQUE</a:t>
            </a:r>
            <a:r>
              <a:rPr lang="fr-FR" sz="4000" dirty="0" smtClean="0"/>
              <a:t/>
            </a:r>
            <a:br>
              <a:rPr lang="fr-FR" sz="4000" dirty="0" smtClean="0"/>
            </a:b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fr-FR" sz="3200" b="1" dirty="0" smtClean="0"/>
              <a:t>==</a:t>
            </a:r>
          </a:p>
          <a:p>
            <a:pPr>
              <a:buNone/>
            </a:pPr>
            <a:r>
              <a:rPr lang="fr-FR" b="1" dirty="0" smtClean="0"/>
              <a:t>                       énoncé d’intentions 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 </a:t>
            </a:r>
            <a:r>
              <a:rPr lang="fr-FR" b="1" dirty="0" smtClean="0"/>
              <a:t>ce que l’apprenant saura (ou saura faire)</a:t>
            </a:r>
            <a:endParaRPr lang="fr-FR" dirty="0" smtClean="0"/>
          </a:p>
          <a:p>
            <a:pPr>
              <a:buNone/>
            </a:pPr>
            <a:r>
              <a:rPr lang="fr-FR" b="1" dirty="0" smtClean="0"/>
              <a:t>                   APRÈS l’apprentissage</a:t>
            </a:r>
            <a:endParaRPr lang="fr-FR" dirty="0" smtClean="0"/>
          </a:p>
          <a:p>
            <a:r>
              <a:rPr lang="fr-FR" b="1" dirty="0" smtClean="0"/>
              <a:t> ce qu’il ne savait pas faire AVANT</a:t>
            </a:r>
            <a:endParaRPr lang="fr-FR" dirty="0" smtClean="0"/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914400" y="5809152"/>
            <a:ext cx="7330008" cy="365125"/>
          </a:xfrm>
        </p:spPr>
        <p:txBody>
          <a:bodyPr/>
          <a:lstStyle/>
          <a:p>
            <a:r>
              <a:rPr lang="fr-FR" dirty="0" smtClean="0">
                <a:latin typeface="Elephant" pitchFamily="18" charset="0"/>
              </a:rPr>
              <a:t>Master ISIF                                                                                                                2011/2012</a:t>
            </a:r>
            <a:endParaRPr lang="fr-FR" dirty="0">
              <a:latin typeface="Elephant" pitchFamily="18" charset="0"/>
            </a:endParaRPr>
          </a:p>
        </p:txBody>
      </p:sp>
      <p:sp>
        <p:nvSpPr>
          <p:cNvPr id="5" name="Flèche vers le bas 4"/>
          <p:cNvSpPr/>
          <p:nvPr/>
        </p:nvSpPr>
        <p:spPr>
          <a:xfrm>
            <a:off x="4283968" y="3140968"/>
            <a:ext cx="576064" cy="50405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1600" y="620689"/>
            <a:ext cx="7272808" cy="1296144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>ELABORATION D’OBJECTIF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75656" y="1988840"/>
            <a:ext cx="6196405" cy="352839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fr-FR" sz="9800" dirty="0" smtClean="0"/>
              <a:t> </a:t>
            </a:r>
            <a:r>
              <a:rPr lang="fr-FR" sz="9800" b="1" u="sng" dirty="0" smtClean="0"/>
              <a:t>Qualités exigibles </a:t>
            </a:r>
            <a:r>
              <a:rPr lang="fr-FR" sz="9800" b="1" dirty="0" smtClean="0"/>
              <a:t>:</a:t>
            </a:r>
          </a:p>
          <a:p>
            <a:pPr>
              <a:buNone/>
            </a:pPr>
            <a:r>
              <a:rPr lang="fr-FR" sz="9800" b="1" dirty="0" smtClean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fr-FR" sz="9800" b="1" dirty="0" smtClean="0"/>
              <a:t>Pertinent, </a:t>
            </a:r>
          </a:p>
          <a:p>
            <a:pPr>
              <a:buFont typeface="Wingdings" pitchFamily="2" charset="2"/>
              <a:buChar char="ü"/>
            </a:pPr>
            <a:r>
              <a:rPr lang="fr-FR" sz="9800" b="1" dirty="0" smtClean="0"/>
              <a:t>Précis,</a:t>
            </a:r>
          </a:p>
          <a:p>
            <a:pPr>
              <a:buFont typeface="Wingdings" pitchFamily="2" charset="2"/>
              <a:buChar char="ü"/>
            </a:pPr>
            <a:r>
              <a:rPr lang="fr-FR" sz="9800" b="1" dirty="0" smtClean="0"/>
              <a:t>Logique, </a:t>
            </a:r>
          </a:p>
          <a:p>
            <a:pPr>
              <a:buFont typeface="Wingdings" pitchFamily="2" charset="2"/>
              <a:buChar char="ü"/>
            </a:pPr>
            <a:r>
              <a:rPr lang="fr-FR" sz="9800" b="1" dirty="0" smtClean="0"/>
              <a:t>Réalisable, </a:t>
            </a:r>
          </a:p>
          <a:p>
            <a:pPr>
              <a:buFont typeface="Wingdings" pitchFamily="2" charset="2"/>
              <a:buChar char="ü"/>
            </a:pPr>
            <a:r>
              <a:rPr lang="fr-FR" sz="9800" b="1" dirty="0" smtClean="0"/>
              <a:t>Observable,</a:t>
            </a:r>
          </a:p>
          <a:p>
            <a:pPr>
              <a:buFont typeface="Wingdings" pitchFamily="2" charset="2"/>
              <a:buChar char="ü"/>
            </a:pPr>
            <a:r>
              <a:rPr lang="fr-FR" sz="9800" b="1" dirty="0" smtClean="0"/>
              <a:t>Mesurable,</a:t>
            </a:r>
          </a:p>
          <a:p>
            <a:pPr>
              <a:buNone/>
            </a:pPr>
            <a:endParaRPr lang="fr-FR" sz="9800" b="1" dirty="0" smtClean="0"/>
          </a:p>
          <a:p>
            <a:pPr>
              <a:buNone/>
            </a:pPr>
            <a:r>
              <a:rPr lang="fr-FR" sz="9800" b="1" dirty="0" smtClean="0"/>
              <a:t>  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914400" y="5809152"/>
            <a:ext cx="7185991" cy="365125"/>
          </a:xfrm>
        </p:spPr>
        <p:txBody>
          <a:bodyPr/>
          <a:lstStyle/>
          <a:p>
            <a:r>
              <a:rPr lang="fr-FR" dirty="0" smtClean="0">
                <a:latin typeface="Elephant" pitchFamily="18" charset="0"/>
              </a:rPr>
              <a:t>Master ISIF                                                                                                            2011/2012</a:t>
            </a:r>
            <a:endParaRPr lang="fr-FR" dirty="0">
              <a:latin typeface="Elephant" pitchFamily="18" charset="0"/>
            </a:endParaRPr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83226"/>
          </a:xfrm>
        </p:spPr>
        <p:txBody>
          <a:bodyPr>
            <a:normAutofit/>
          </a:bodyPr>
          <a:lstStyle/>
          <a:p>
            <a:r>
              <a:rPr lang="fr-FR" sz="4000" dirty="0" smtClean="0"/>
              <a:t>CONSEQUENCES</a:t>
            </a:r>
            <a:endParaRPr lang="fr-FR" sz="40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971600" y="5949280"/>
            <a:ext cx="7200800" cy="293117"/>
          </a:xfrm>
        </p:spPr>
        <p:txBody>
          <a:bodyPr/>
          <a:lstStyle/>
          <a:p>
            <a:r>
              <a:rPr lang="fr-FR" dirty="0" smtClean="0">
                <a:latin typeface="Elephant" pitchFamily="18" charset="0"/>
              </a:rPr>
              <a:t>Master ISIF                                                                                                             2011/2012</a:t>
            </a:r>
            <a:endParaRPr lang="fr-FR" dirty="0">
              <a:latin typeface="Elephant" pitchFamily="18" charset="0"/>
            </a:endParaRPr>
          </a:p>
        </p:txBody>
      </p:sp>
      <p:graphicFrame>
        <p:nvGraphicFramePr>
          <p:cNvPr id="4" name="Group 81"/>
          <p:cNvGraphicFramePr>
            <a:graphicFrameLocks noGrp="1"/>
          </p:cNvGraphicFramePr>
          <p:nvPr/>
        </p:nvGraphicFramePr>
        <p:xfrm>
          <a:off x="971600" y="1628800"/>
          <a:ext cx="7200800" cy="4239451"/>
        </p:xfrm>
        <a:graphic>
          <a:graphicData uri="http://schemas.openxmlformats.org/drawingml/2006/table">
            <a:tbl>
              <a:tblPr/>
              <a:tblGrid>
                <a:gridCol w="1983894"/>
                <a:gridCol w="5216906"/>
              </a:tblGrid>
              <a:tr h="847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Pour le professeur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Mise en évidence des aspects significatifs des contenus.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Mise en œuvre des situations d’apprentissage et des situations d’évaluation adaptées à chaque élève.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73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Pour l’étudiant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Évaluation de son propre enseignement.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Il sait ce qui est exigé de lui, il apprend plus efficacement.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Il est responsable de sa formation, il peut se positionner lui-même.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71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Pour les parents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Ils sont mieux informés et peuvent, ainsi, aider plus efficacement leurs enfants.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73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Pour l’équipe pédagogique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Bâtir un enseignement cohérent en facilitant l’interdisciplinarité.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Mieux appréhender le suivi pédagogique individuel.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71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Pour l’administration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Evaluer l’efficacité d’un enseignement et d’une formation.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Soutenir un budget par la description de ce à quoi il sert réellement.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TYPES D’OBJECTIFS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75656" y="2636912"/>
            <a:ext cx="6196405" cy="1885807"/>
          </a:xfrm>
        </p:spPr>
        <p:txBody>
          <a:bodyPr>
            <a:normAutofit fontScale="92500" lnSpcReduction="10000"/>
          </a:bodyPr>
          <a:lstStyle/>
          <a:p>
            <a:r>
              <a:rPr lang="fr-FR" b="1" dirty="0" smtClean="0"/>
              <a:t>Général</a:t>
            </a:r>
          </a:p>
          <a:p>
            <a:r>
              <a:rPr lang="fr-FR" b="1" dirty="0" smtClean="0"/>
              <a:t>Terminal</a:t>
            </a:r>
          </a:p>
          <a:p>
            <a:r>
              <a:rPr lang="fr-FR" b="1" dirty="0" smtClean="0"/>
              <a:t>Intermédiaire</a:t>
            </a:r>
          </a:p>
          <a:p>
            <a:r>
              <a:rPr lang="fr-FR" b="1" dirty="0" smtClean="0"/>
              <a:t>Spécifique </a:t>
            </a:r>
          </a:p>
          <a:p>
            <a:r>
              <a:rPr lang="fr-FR" b="1" dirty="0" smtClean="0"/>
              <a:t>Opérationnel</a:t>
            </a:r>
          </a:p>
          <a:p>
            <a:endParaRPr lang="fr-FR" b="1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914400" y="5809152"/>
            <a:ext cx="7474023" cy="365125"/>
          </a:xfrm>
        </p:spPr>
        <p:txBody>
          <a:bodyPr/>
          <a:lstStyle/>
          <a:p>
            <a:r>
              <a:rPr lang="fr-FR" dirty="0" smtClean="0">
                <a:latin typeface="Elephant" pitchFamily="18" charset="0"/>
              </a:rPr>
              <a:t>Master ISIF                                                                                                                  2011/2012</a:t>
            </a:r>
            <a:endParaRPr lang="fr-FR" dirty="0">
              <a:latin typeface="Elephant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OBJECTIF GENERAL</a:t>
            </a:r>
            <a:endParaRPr lang="fr-FR" b="1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914400" y="5809152"/>
            <a:ext cx="7330007" cy="365125"/>
          </a:xfrm>
        </p:spPr>
        <p:txBody>
          <a:bodyPr/>
          <a:lstStyle/>
          <a:p>
            <a:r>
              <a:rPr lang="fr-FR" dirty="0" smtClean="0">
                <a:latin typeface="Elephant" pitchFamily="18" charset="0"/>
              </a:rPr>
              <a:t>Master ISIF                                                                                                                2011/2012</a:t>
            </a:r>
            <a:endParaRPr lang="fr-FR" dirty="0">
              <a:latin typeface="Elephant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71600" y="2420888"/>
            <a:ext cx="7200800" cy="9001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101600">
              <a:schemeClr val="accent2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 anchor="ctr"/>
          <a:lstStyle/>
          <a:p>
            <a:pPr>
              <a:defRPr/>
            </a:pPr>
            <a:r>
              <a:rPr lang="fr-FR" sz="1600" b="1" dirty="0"/>
              <a:t>DÉCRIT UN COMPORTEMENT GÉNÉRAL AU TERME D’UNE FORMATION OU EN</a:t>
            </a:r>
          </a:p>
          <a:p>
            <a:pPr>
              <a:defRPr/>
            </a:pPr>
            <a:r>
              <a:rPr lang="fr-FR" sz="1600" b="1" dirty="0"/>
              <a:t>COURS D’UNE FORMATION SANS PRÉCISER LE NIVEAU DE PERFORMANCE</a:t>
            </a:r>
          </a:p>
          <a:p>
            <a:pPr>
              <a:defRPr/>
            </a:pPr>
            <a:r>
              <a:rPr lang="fr-FR" sz="1600" b="1" dirty="0"/>
              <a:t>NI LES CRITÈRES D’EVALUATION.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115616" y="3573016"/>
            <a:ext cx="7128792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b="1" u="sng" dirty="0" smtClean="0"/>
              <a:t>EXEMPLE</a:t>
            </a:r>
            <a:r>
              <a:rPr lang="fr-FR" b="1" dirty="0" smtClean="0"/>
              <a:t> </a:t>
            </a:r>
            <a:r>
              <a:rPr lang="fr-FR" b="1" dirty="0"/>
              <a:t>:</a:t>
            </a:r>
          </a:p>
          <a:p>
            <a:endParaRPr lang="fr-FR" b="1" dirty="0"/>
          </a:p>
          <a:p>
            <a:r>
              <a:rPr lang="fr-FR" b="1" dirty="0" smtClean="0"/>
              <a:t>L’étudiant informaticien  </a:t>
            </a:r>
            <a:r>
              <a:rPr lang="fr-FR" b="1" dirty="0"/>
              <a:t>doit être capable </a:t>
            </a:r>
            <a:r>
              <a:rPr lang="fr-FR" b="1" dirty="0" smtClean="0"/>
              <a:t>d’installer un serveur.</a:t>
            </a:r>
            <a:endParaRPr lang="fr-FR" b="1" dirty="0"/>
          </a:p>
          <a:p>
            <a:endParaRPr lang="fr-FR" sz="15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675314"/>
          </a:xfrm>
        </p:spPr>
        <p:txBody>
          <a:bodyPr>
            <a:normAutofit/>
          </a:bodyPr>
          <a:lstStyle/>
          <a:p>
            <a:r>
              <a:rPr lang="fr-FR" b="1" dirty="0" smtClean="0"/>
              <a:t>OBJECTIF TERMINAL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914400" y="5809152"/>
            <a:ext cx="7330007" cy="365125"/>
          </a:xfrm>
        </p:spPr>
        <p:txBody>
          <a:bodyPr/>
          <a:lstStyle/>
          <a:p>
            <a:r>
              <a:rPr lang="fr-FR" dirty="0" smtClean="0">
                <a:latin typeface="Elephant" pitchFamily="18" charset="0"/>
              </a:rPr>
              <a:t>Master ISIF                                                                                                              2011/2012</a:t>
            </a:r>
            <a:endParaRPr lang="fr-FR" dirty="0">
              <a:latin typeface="Elephant" pitchFamily="18" charset="0"/>
            </a:endParaRP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115616" y="1988840"/>
            <a:ext cx="7162800" cy="1270248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fr-FR" sz="1600" b="1" dirty="0" smtClean="0"/>
          </a:p>
          <a:p>
            <a:pPr algn="ctr">
              <a:defRPr/>
            </a:pPr>
            <a:endParaRPr lang="fr-FR" sz="1600" b="1" dirty="0" smtClean="0"/>
          </a:p>
          <a:p>
            <a:pPr algn="ctr">
              <a:defRPr/>
            </a:pPr>
            <a:r>
              <a:rPr lang="fr-FR" sz="1600" b="1" dirty="0" smtClean="0"/>
              <a:t>IL PEUT ÊTRE ATTEINT AU COURS DE LA FORMATION OU A LA FIN DE</a:t>
            </a:r>
          </a:p>
          <a:p>
            <a:pPr algn="ctr">
              <a:defRPr/>
            </a:pPr>
            <a:r>
              <a:rPr lang="fr-FR" sz="1600" b="1" dirty="0" smtClean="0"/>
              <a:t>CELLE-CI DÈS QUE LA COMPÉTENCE EST ACQUISE.</a:t>
            </a:r>
          </a:p>
          <a:p>
            <a:pPr algn="ctr">
              <a:defRPr/>
            </a:pPr>
            <a:endParaRPr lang="fr-FR" sz="1600" b="1" dirty="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115616" y="3573016"/>
            <a:ext cx="7128792" cy="143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b="1" u="sng" dirty="0" smtClean="0"/>
              <a:t>EXEMPLE</a:t>
            </a:r>
            <a:r>
              <a:rPr lang="fr-FR" b="1" dirty="0" smtClean="0"/>
              <a:t> </a:t>
            </a:r>
            <a:r>
              <a:rPr lang="fr-FR" b="1" dirty="0"/>
              <a:t>:</a:t>
            </a:r>
          </a:p>
          <a:p>
            <a:endParaRPr lang="fr-FR" b="1" dirty="0"/>
          </a:p>
          <a:p>
            <a:r>
              <a:rPr lang="fr-FR" b="1" dirty="0"/>
              <a:t>L’installateur </a:t>
            </a:r>
            <a:r>
              <a:rPr lang="fr-FR" b="1" dirty="0" smtClean="0"/>
              <a:t>d’un serveur </a:t>
            </a:r>
            <a:r>
              <a:rPr lang="fr-FR" b="1" dirty="0"/>
              <a:t>doit être capable de vérifier que l’installation fonctionne </a:t>
            </a:r>
            <a:r>
              <a:rPr lang="fr-FR" b="1" dirty="0" smtClean="0"/>
              <a:t>correctement.</a:t>
            </a:r>
            <a:endParaRPr lang="fr-FR" b="1" dirty="0"/>
          </a:p>
          <a:p>
            <a:endParaRPr lang="fr-FR" sz="15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OBJECTIF INTERMEDIAIRE</a:t>
            </a:r>
            <a:endParaRPr lang="fr-FR" b="1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914400" y="5809152"/>
            <a:ext cx="7330007" cy="365125"/>
          </a:xfrm>
        </p:spPr>
        <p:txBody>
          <a:bodyPr/>
          <a:lstStyle/>
          <a:p>
            <a:r>
              <a:rPr lang="fr-FR" dirty="0" smtClean="0">
                <a:latin typeface="Elephant" pitchFamily="18" charset="0"/>
              </a:rPr>
              <a:t>Master ISIF                                                                                                                2011/2012</a:t>
            </a:r>
            <a:endParaRPr lang="fr-FR" dirty="0">
              <a:latin typeface="Elephant" pitchFamily="18" charset="0"/>
            </a:endParaRPr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1115616" y="2348880"/>
            <a:ext cx="7128792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101600">
              <a:schemeClr val="accent2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 anchor="ctr"/>
          <a:lstStyle/>
          <a:p>
            <a:pPr>
              <a:defRPr/>
            </a:pPr>
            <a:r>
              <a:rPr lang="fr-FR" sz="1600" b="1" dirty="0" smtClean="0"/>
              <a:t>DÉCRIT DES ACTIONS SPÉCIFIQUES POUR LA FORMATION OU L’APPRENTISSAGE </a:t>
            </a:r>
          </a:p>
          <a:p>
            <a:pPr>
              <a:defRPr/>
            </a:pPr>
            <a:r>
              <a:rPr lang="fr-FR" sz="1600" b="1" dirty="0" smtClean="0"/>
              <a:t>ET NON POUR LA QUALIFICATION.</a:t>
            </a:r>
            <a:endParaRPr lang="fr-FR" sz="1600" b="1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043608" y="3573016"/>
            <a:ext cx="7272808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b="1" u="sng" dirty="0" smtClean="0"/>
              <a:t>EXEMPLE </a:t>
            </a:r>
            <a:r>
              <a:rPr lang="fr-FR" b="1" dirty="0"/>
              <a:t>: </a:t>
            </a:r>
            <a:endParaRPr lang="fr-FR" b="1" dirty="0" smtClean="0"/>
          </a:p>
          <a:p>
            <a:endParaRPr lang="fr-FR" b="1" dirty="0"/>
          </a:p>
          <a:p>
            <a:r>
              <a:rPr lang="fr-FR" b="1" dirty="0" smtClean="0"/>
              <a:t>L’étudiant </a:t>
            </a:r>
            <a:r>
              <a:rPr lang="fr-FR" b="1" dirty="0"/>
              <a:t>doit être capable </a:t>
            </a:r>
            <a:r>
              <a:rPr lang="fr-FR" b="1" dirty="0" smtClean="0"/>
              <a:t> </a:t>
            </a:r>
            <a:r>
              <a:rPr lang="fr-FR" b="1" dirty="0"/>
              <a:t>d’énoncer les caractéristiques fonctionnelles et technologiques </a:t>
            </a:r>
            <a:r>
              <a:rPr lang="fr-FR" b="1" dirty="0" smtClean="0"/>
              <a:t>relatives à </a:t>
            </a:r>
            <a:r>
              <a:rPr lang="fr-FR" b="1" dirty="0"/>
              <a:t>une solution constructive.</a:t>
            </a:r>
          </a:p>
          <a:p>
            <a:endParaRPr lang="fr-FR" sz="1400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OBJECTIF SPECIFIQUE</a:t>
            </a:r>
            <a:endParaRPr lang="fr-FR" b="1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914400" y="5809152"/>
            <a:ext cx="7402015" cy="365125"/>
          </a:xfrm>
        </p:spPr>
        <p:txBody>
          <a:bodyPr/>
          <a:lstStyle/>
          <a:p>
            <a:r>
              <a:rPr lang="fr-FR" dirty="0" smtClean="0">
                <a:latin typeface="Elephant" pitchFamily="18" charset="0"/>
              </a:rPr>
              <a:t>Master ISIF                                                                                                                 2011/2012</a:t>
            </a:r>
            <a:endParaRPr lang="fr-FR" dirty="0">
              <a:latin typeface="Elephant" pitchFamily="18" charset="0"/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971600" y="2204864"/>
            <a:ext cx="7200800" cy="990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101600">
              <a:schemeClr val="accent2">
                <a:satMod val="175000"/>
                <a:alpha val="40000"/>
              </a:schemeClr>
            </a:glow>
            <a:innerShdw blurRad="63500" dist="508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 anchor="ctr"/>
          <a:lstStyle/>
          <a:p>
            <a:pPr algn="just"/>
            <a:r>
              <a:rPr lang="fr-FR" sz="1400" b="1" dirty="0" smtClean="0"/>
              <a:t>VISE </a:t>
            </a:r>
            <a:r>
              <a:rPr lang="fr-FR" sz="1400" b="1" dirty="0"/>
              <a:t>À DÉVELOPPER DES CONNAISSANCES ET DES SAVOIR-FAIRE </a:t>
            </a:r>
            <a:r>
              <a:rPr lang="fr-FR" sz="1400" b="1" dirty="0" smtClean="0"/>
              <a:t>PRÉCIS PERMETTANT </a:t>
            </a:r>
          </a:p>
          <a:p>
            <a:pPr algn="just"/>
            <a:r>
              <a:rPr lang="fr-FR" sz="1400" b="1" dirty="0" smtClean="0"/>
              <a:t>D’ATTEINDRE </a:t>
            </a:r>
            <a:r>
              <a:rPr lang="fr-FR" sz="1400" b="1" dirty="0"/>
              <a:t>DES OBJECTIFS </a:t>
            </a:r>
            <a:r>
              <a:rPr lang="fr-FR" sz="1400" b="1" dirty="0" smtClean="0"/>
              <a:t>INTERMÉDIAIRES. </a:t>
            </a:r>
          </a:p>
          <a:p>
            <a:pPr algn="ctr"/>
            <a:r>
              <a:rPr lang="fr-FR" sz="1400" b="1" dirty="0" smtClean="0"/>
              <a:t>IL TRADUIT </a:t>
            </a:r>
            <a:r>
              <a:rPr lang="fr-FR" sz="1400" b="1" dirty="0"/>
              <a:t>LES INTENTIONS PÉDAGOGIQUES DES </a:t>
            </a:r>
            <a:r>
              <a:rPr lang="fr-FR" sz="1400" b="1" dirty="0" smtClean="0"/>
              <a:t>ENSEIGNANTS.</a:t>
            </a:r>
            <a:endParaRPr lang="fr-FR" sz="1400" b="1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899592" y="3573016"/>
            <a:ext cx="7344816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b="1" u="sng" dirty="0"/>
              <a:t>EXEMPLES </a:t>
            </a:r>
            <a:r>
              <a:rPr lang="fr-FR" b="1" dirty="0"/>
              <a:t>:</a:t>
            </a:r>
          </a:p>
          <a:p>
            <a:endParaRPr lang="fr-FR" b="1" dirty="0"/>
          </a:p>
          <a:p>
            <a:pPr>
              <a:buFontTx/>
              <a:buChar char="-"/>
            </a:pPr>
            <a:r>
              <a:rPr lang="fr-FR" b="1" dirty="0" smtClean="0"/>
              <a:t> Énoncer </a:t>
            </a:r>
            <a:r>
              <a:rPr lang="fr-FR" b="1" dirty="0"/>
              <a:t>les caractéristiques fonctionnelles d’une liaison.</a:t>
            </a:r>
          </a:p>
          <a:p>
            <a:pPr>
              <a:buFontTx/>
              <a:buChar char="-"/>
            </a:pPr>
            <a:r>
              <a:rPr lang="fr-FR" b="1" dirty="0" smtClean="0"/>
              <a:t> Identifier </a:t>
            </a:r>
            <a:r>
              <a:rPr lang="fr-FR" b="1" dirty="0"/>
              <a:t>les composants utiles pour réaliser une liaison.</a:t>
            </a:r>
          </a:p>
          <a:p>
            <a:pPr>
              <a:buFontTx/>
              <a:buChar char="-"/>
            </a:pPr>
            <a:r>
              <a:rPr lang="fr-FR" b="1" dirty="0" smtClean="0"/>
              <a:t> Représenter </a:t>
            </a:r>
            <a:r>
              <a:rPr lang="fr-FR" b="1" dirty="0"/>
              <a:t>conventionnellement les composants utilisés pour résoudre </a:t>
            </a:r>
            <a:r>
              <a:rPr lang="fr-FR" b="1" dirty="0" smtClean="0"/>
              <a:t>  un  problème </a:t>
            </a:r>
            <a:r>
              <a:rPr lang="fr-FR" b="1" dirty="0"/>
              <a:t>de liaison.</a:t>
            </a:r>
          </a:p>
          <a:p>
            <a:pPr>
              <a:buFontTx/>
              <a:buChar char="-"/>
            </a:pPr>
            <a:r>
              <a:rPr lang="fr-FR" b="1" dirty="0" smtClean="0"/>
              <a:t> Mettre </a:t>
            </a:r>
            <a:r>
              <a:rPr lang="fr-FR" b="1" dirty="0"/>
              <a:t>en place </a:t>
            </a:r>
            <a:r>
              <a:rPr lang="fr-FR" b="1" dirty="0" smtClean="0"/>
              <a:t>la liaison.</a:t>
            </a:r>
            <a:endParaRPr lang="fr-FR" b="1" dirty="0"/>
          </a:p>
        </p:txBody>
      </p:sp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OBJECTIF OPERATIONNEL</a:t>
            </a:r>
            <a:endParaRPr lang="fr-FR" b="1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914400" y="5809152"/>
            <a:ext cx="7402015" cy="365125"/>
          </a:xfrm>
        </p:spPr>
        <p:txBody>
          <a:bodyPr/>
          <a:lstStyle/>
          <a:p>
            <a:r>
              <a:rPr lang="fr-FR" b="1" dirty="0" smtClean="0">
                <a:latin typeface="Elephant" pitchFamily="18" charset="0"/>
              </a:rPr>
              <a:t>Master ISIF                                                                                                             2011/2012</a:t>
            </a:r>
            <a:endParaRPr lang="fr-FR" b="1" dirty="0">
              <a:latin typeface="Elephant" pitchFamily="18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339752" y="1916832"/>
            <a:ext cx="4495800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 anchor="ctr"/>
          <a:lstStyle/>
          <a:p>
            <a:pPr>
              <a:defRPr/>
            </a:pPr>
            <a:r>
              <a:rPr lang="fr-FR" sz="1600" b="1" dirty="0"/>
              <a:t>1- LES DONNÉES.</a:t>
            </a:r>
          </a:p>
          <a:p>
            <a:pPr>
              <a:defRPr/>
            </a:pPr>
            <a:r>
              <a:rPr lang="fr-FR" sz="1600" b="1" dirty="0"/>
              <a:t>2- LA DESCRIPTION DU COMPORTEMENT.</a:t>
            </a:r>
          </a:p>
          <a:p>
            <a:pPr>
              <a:defRPr/>
            </a:pPr>
            <a:r>
              <a:rPr lang="fr-FR" sz="1600" b="1" dirty="0"/>
              <a:t>3- LES CONSIGNES DE RÉALISATION.</a:t>
            </a:r>
          </a:p>
          <a:p>
            <a:pPr>
              <a:defRPr/>
            </a:pPr>
            <a:r>
              <a:rPr lang="fr-FR" sz="1600" b="1" dirty="0"/>
              <a:t>4- LES CRITÈRES D’ÉVALUATION.</a:t>
            </a: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971600" y="5013176"/>
            <a:ext cx="7344816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 anchor="ctr"/>
          <a:lstStyle/>
          <a:p>
            <a:pPr algn="ctr">
              <a:defRPr/>
            </a:pPr>
            <a:r>
              <a:rPr lang="fr-FR" sz="1800" b="1" dirty="0"/>
              <a:t>SEULS LES OBJECTIFS OPÉRATIONNELS PERMETTENT DE METTRE EN </a:t>
            </a:r>
          </a:p>
          <a:p>
            <a:pPr algn="ctr">
              <a:defRPr/>
            </a:pPr>
            <a:r>
              <a:rPr lang="fr-FR" sz="1800" b="1" dirty="0"/>
              <a:t>PLACE DES SITUATIONS D’ÉVALUATION.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971600" y="3789040"/>
            <a:ext cx="7272808" cy="1046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fr-FR" sz="1600" b="1" u="sng" dirty="0" smtClean="0"/>
          </a:p>
          <a:p>
            <a:endParaRPr lang="fr-FR" sz="1600" b="1" dirty="0"/>
          </a:p>
          <a:p>
            <a:endParaRPr lang="fr-FR" sz="1600" b="1" dirty="0"/>
          </a:p>
          <a:p>
            <a:endParaRPr lang="fr-FR" sz="1400" dirty="0"/>
          </a:p>
        </p:txBody>
      </p:sp>
      <p:sp>
        <p:nvSpPr>
          <p:cNvPr id="11" name="Rectangle 10"/>
          <p:cNvSpPr/>
          <p:nvPr/>
        </p:nvSpPr>
        <p:spPr>
          <a:xfrm>
            <a:off x="1043608" y="3501008"/>
            <a:ext cx="69847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u="sng" dirty="0" smtClean="0"/>
              <a:t>EXEMPLES </a:t>
            </a:r>
            <a:r>
              <a:rPr lang="fr-FR" b="1" dirty="0" smtClean="0"/>
              <a:t>: </a:t>
            </a:r>
          </a:p>
          <a:p>
            <a:endParaRPr lang="fr-FR" b="1" dirty="0" smtClean="0"/>
          </a:p>
          <a:p>
            <a:pPr>
              <a:buFontTx/>
              <a:buChar char="-"/>
            </a:pPr>
            <a:r>
              <a:rPr lang="fr-FR" b="1" dirty="0" smtClean="0"/>
              <a:t>À partir des données suivantes…, l’étudiant doit être capable de…</a:t>
            </a:r>
          </a:p>
          <a:p>
            <a:pPr>
              <a:buFontTx/>
              <a:buChar char="-"/>
            </a:pPr>
            <a:r>
              <a:rPr lang="fr-FR" b="1" dirty="0" smtClean="0"/>
              <a:t> En respectant le cahier de charges suivant…, la compétence sera reconnue si…</a:t>
            </a:r>
            <a:endParaRPr lang="fr-FR" b="1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3648" y="2420888"/>
            <a:ext cx="6552728" cy="3055758"/>
          </a:xfrm>
        </p:spPr>
        <p:txBody>
          <a:bodyPr>
            <a:normAutofit lnSpcReduction="10000"/>
          </a:bodyPr>
          <a:lstStyle/>
          <a:p>
            <a:r>
              <a:rPr lang="fr-FR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LA PEDAGOGIE PAR OBJECTIFS</a:t>
            </a:r>
          </a:p>
          <a:p>
            <a:r>
              <a:rPr lang="fr-FR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«PPO»</a:t>
            </a:r>
          </a:p>
          <a:p>
            <a:pPr algn="l"/>
            <a:r>
              <a:rPr lang="fr-FR" b="1" u="sng" dirty="0" smtClean="0">
                <a:solidFill>
                  <a:schemeClr val="tx1"/>
                </a:solidFill>
              </a:rPr>
              <a:t>Présenté par </a:t>
            </a:r>
            <a:r>
              <a:rPr lang="fr-FR" b="1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fr-FR" b="1" dirty="0" smtClean="0">
                <a:solidFill>
                  <a:schemeClr val="tx1"/>
                </a:solidFill>
              </a:rPr>
              <a:t>N</a:t>
            </a:r>
            <a:r>
              <a:rPr lang="fr-FR" b="1" dirty="0" smtClean="0">
                <a:solidFill>
                  <a:schemeClr val="tx1"/>
                </a:solidFill>
              </a:rPr>
              <a:t>. BENMOUSSA       </a:t>
            </a:r>
          </a:p>
          <a:p>
            <a:endParaRPr lang="fr-FR" b="1" dirty="0" smtClean="0">
              <a:solidFill>
                <a:schemeClr val="tx1"/>
              </a:solidFill>
            </a:endParaRPr>
          </a:p>
          <a:p>
            <a:pPr algn="l"/>
            <a:r>
              <a:rPr lang="fr-FR" b="1" u="sng" dirty="0" smtClean="0">
                <a:solidFill>
                  <a:schemeClr val="tx1"/>
                </a:solidFill>
              </a:rPr>
              <a:t>Encadrée </a:t>
            </a:r>
            <a:r>
              <a:rPr lang="fr-FR" b="1" u="sng" dirty="0" smtClean="0">
                <a:solidFill>
                  <a:schemeClr val="tx1"/>
                </a:solidFill>
              </a:rPr>
              <a:t>par </a:t>
            </a:r>
            <a:r>
              <a:rPr lang="fr-FR" b="1" dirty="0" smtClean="0">
                <a:solidFill>
                  <a:schemeClr val="tx1"/>
                </a:solidFill>
              </a:rPr>
              <a:t>:  </a:t>
            </a:r>
            <a:r>
              <a:rPr lang="fr-FR" sz="3500" b="1" dirty="0" smtClean="0">
                <a:solidFill>
                  <a:schemeClr val="tx1"/>
                </a:solidFill>
              </a:rPr>
              <a:t>M. SAFOUATE</a:t>
            </a:r>
            <a:endParaRPr lang="fr-FR" sz="3500" b="1" dirty="0">
              <a:solidFill>
                <a:schemeClr val="tx1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187624" y="5445224"/>
            <a:ext cx="6782332" cy="365125"/>
          </a:xfrm>
        </p:spPr>
        <p:txBody>
          <a:bodyPr/>
          <a:lstStyle/>
          <a:p>
            <a:r>
              <a:rPr lang="fr-FR" sz="1800" b="1" dirty="0" smtClean="0">
                <a:latin typeface="Baskerville Old Face" pitchFamily="18" charset="0"/>
              </a:rPr>
              <a:t>Master ISIF                                                                           2011/2012</a:t>
            </a:r>
            <a:endParaRPr lang="fr-FR" sz="1800" b="1" dirty="0">
              <a:latin typeface="Baskerville Old Face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1124744"/>
            <a:ext cx="1649735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03648" y="1052736"/>
            <a:ext cx="1675631" cy="1190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137906035"/>
      </p:ext>
    </p:extLst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A RETENIR</a:t>
            </a:r>
            <a:endParaRPr lang="fr-FR" b="1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914400" y="5809152"/>
            <a:ext cx="7185991" cy="365125"/>
          </a:xfrm>
        </p:spPr>
        <p:txBody>
          <a:bodyPr/>
          <a:lstStyle/>
          <a:p>
            <a:r>
              <a:rPr lang="fr-FR" dirty="0" smtClean="0">
                <a:latin typeface="Elephant" pitchFamily="18" charset="0"/>
              </a:rPr>
              <a:t>Master ISIF                                                                                                         2011/2012</a:t>
            </a:r>
            <a:endParaRPr lang="fr-FR" dirty="0">
              <a:latin typeface="Elephant" pitchFamily="18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1115616" y="2121407"/>
            <a:ext cx="3383232" cy="3602736"/>
          </a:xfrm>
        </p:spPr>
        <p:txBody>
          <a:bodyPr>
            <a:normAutofit/>
          </a:bodyPr>
          <a:lstStyle/>
          <a:p>
            <a:r>
              <a:rPr lang="fr-FR" i="1" dirty="0" smtClean="0"/>
              <a:t>Un objectif général est un énoncé d’intention pédagogique décrivant en termes les capacités de l’apprenant à la fin d’une séquence d’apprentissage.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580968" cy="2965871"/>
          </a:xfrm>
        </p:spPr>
        <p:txBody>
          <a:bodyPr/>
          <a:lstStyle/>
          <a:p>
            <a:r>
              <a:rPr lang="fr-FR" i="1" dirty="0" smtClean="0"/>
              <a:t>Un objectif spécifique ou opérationnel est issu de la démultiplication d’un objectif général</a:t>
            </a:r>
          </a:p>
          <a:p>
            <a:pPr>
              <a:buNone/>
            </a:pPr>
            <a:r>
              <a:rPr lang="fr-FR" i="1" dirty="0" smtClean="0"/>
              <a:t>    en autant d’énoncés rendus nécessaires</a:t>
            </a:r>
            <a:endParaRPr lang="fr-FR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SYNTHÈSE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59632" y="2119257"/>
            <a:ext cx="6696744" cy="3603812"/>
          </a:xfrm>
        </p:spPr>
        <p:txBody>
          <a:bodyPr>
            <a:prstTxWarp prst="textTriangleInverted">
              <a:avLst/>
            </a:prstTxWarp>
          </a:bodyPr>
          <a:lstStyle/>
          <a:p>
            <a:pPr algn="ctr">
              <a:buNone/>
            </a:pPr>
            <a:endParaRPr lang="fr-FR" b="1" dirty="0" smtClean="0"/>
          </a:p>
          <a:p>
            <a:pPr algn="ctr">
              <a:buNone/>
            </a:pPr>
            <a:endParaRPr lang="fr-FR" b="1" dirty="0" smtClean="0"/>
          </a:p>
          <a:p>
            <a:pPr algn="ctr">
              <a:buNone/>
            </a:pPr>
            <a:endParaRPr lang="fr-FR" b="1" dirty="0" smtClean="0"/>
          </a:p>
          <a:p>
            <a:pPr algn="ctr">
              <a:buNone/>
            </a:pPr>
            <a:r>
              <a:rPr lang="fr-FR" b="1" dirty="0" smtClean="0"/>
              <a:t>Objectif pédagogique </a:t>
            </a:r>
          </a:p>
          <a:p>
            <a:pPr algn="ctr">
              <a:buNone/>
            </a:pPr>
            <a:r>
              <a:rPr lang="fr-FR" b="1" dirty="0" smtClean="0"/>
              <a:t>==</a:t>
            </a:r>
            <a:endParaRPr lang="fr-FR" dirty="0" smtClean="0"/>
          </a:p>
          <a:p>
            <a:pPr algn="ctr">
              <a:buNone/>
            </a:pPr>
            <a:r>
              <a:rPr lang="fr-FR" b="1" dirty="0" smtClean="0"/>
              <a:t>action+ Contenu+ Conditions+ Critères de réussite</a:t>
            </a:r>
            <a:endParaRPr lang="fr-FR" dirty="0" smtClean="0"/>
          </a:p>
          <a:p>
            <a:pPr algn="ctr">
              <a:buNone/>
            </a:pPr>
            <a:r>
              <a:rPr lang="fr-FR" b="1" dirty="0" smtClean="0"/>
              <a:t> 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914400" y="5809152"/>
            <a:ext cx="7257999" cy="365125"/>
          </a:xfrm>
        </p:spPr>
        <p:txBody>
          <a:bodyPr/>
          <a:lstStyle/>
          <a:p>
            <a:r>
              <a:rPr lang="fr-FR" dirty="0" smtClean="0">
                <a:latin typeface="Elephant" pitchFamily="18" charset="0"/>
              </a:rPr>
              <a:t>Master ISIF                                                                                                              2011/2012</a:t>
            </a:r>
            <a:endParaRPr lang="fr-FR" dirty="0">
              <a:latin typeface="Elephant" pitchFamily="18" charset="0"/>
            </a:endParaRP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47664" y="1196752"/>
            <a:ext cx="6254044" cy="1362075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Pour être pédagogue il faut :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456267" y="2708920"/>
            <a:ext cx="6231467" cy="2325925"/>
          </a:xfrm>
        </p:spPr>
        <p:txBody>
          <a:bodyPr/>
          <a:lstStyle/>
          <a:p>
            <a:pPr algn="l"/>
            <a:endParaRPr lang="fr-FR" dirty="0" smtClean="0"/>
          </a:p>
          <a:p>
            <a:pPr algn="l">
              <a:buFont typeface="Wingdings" pitchFamily="2" charset="2"/>
              <a:buChar char="ü"/>
            </a:pPr>
            <a:r>
              <a:rPr lang="fr-FR" b="1" dirty="0" smtClean="0">
                <a:solidFill>
                  <a:schemeClr val="tx1"/>
                </a:solidFill>
              </a:rPr>
              <a:t>  Connaître</a:t>
            </a:r>
          </a:p>
          <a:p>
            <a:pPr algn="l">
              <a:buFont typeface="Wingdings" pitchFamily="2" charset="2"/>
              <a:buChar char="ü"/>
            </a:pPr>
            <a:r>
              <a:rPr lang="fr-FR" b="1" dirty="0" smtClean="0">
                <a:solidFill>
                  <a:schemeClr val="tx1"/>
                </a:solidFill>
              </a:rPr>
              <a:t>  Communiquer</a:t>
            </a:r>
          </a:p>
          <a:p>
            <a:pPr algn="l">
              <a:buFont typeface="Wingdings" pitchFamily="2" charset="2"/>
              <a:buChar char="ü"/>
            </a:pPr>
            <a:r>
              <a:rPr lang="fr-FR" b="1" dirty="0" smtClean="0">
                <a:solidFill>
                  <a:schemeClr val="tx1"/>
                </a:solidFill>
              </a:rPr>
              <a:t>  Organiser et Animer</a:t>
            </a:r>
          </a:p>
          <a:p>
            <a:pPr algn="l">
              <a:buFont typeface="Wingdings" pitchFamily="2" charset="2"/>
              <a:buChar char="ü"/>
            </a:pPr>
            <a:r>
              <a:rPr lang="fr-FR" b="1" dirty="0" smtClean="0">
                <a:solidFill>
                  <a:schemeClr val="tx1"/>
                </a:solidFill>
              </a:rPr>
              <a:t>  Motiver et S’adapter</a:t>
            </a:r>
          </a:p>
          <a:p>
            <a:pPr algn="l"/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914400" y="5809152"/>
            <a:ext cx="7330007" cy="365125"/>
          </a:xfrm>
        </p:spPr>
        <p:txBody>
          <a:bodyPr/>
          <a:lstStyle/>
          <a:p>
            <a:r>
              <a:rPr lang="fr-FR" dirty="0" smtClean="0">
                <a:latin typeface="Elephant" pitchFamily="18" charset="0"/>
              </a:rPr>
              <a:t>Master ISIF                                                                                                               2011/2012</a:t>
            </a:r>
            <a:endParaRPr lang="fr-FR" dirty="0">
              <a:latin typeface="Elephant" pitchFamily="18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03648" y="548680"/>
            <a:ext cx="6254044" cy="1080121"/>
          </a:xfrm>
        </p:spPr>
        <p:txBody>
          <a:bodyPr>
            <a:normAutofit fontScale="90000"/>
          </a:bodyPr>
          <a:lstStyle/>
          <a:p>
            <a:r>
              <a:rPr lang="fr-FR" sz="3100" b="1" dirty="0" smtClean="0"/>
              <a:t>PLAN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456267" y="1412776"/>
            <a:ext cx="6231467" cy="374441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r-FR" b="1" cap="all" dirty="0" smtClean="0">
                <a:solidFill>
                  <a:schemeClr val="tx1"/>
                </a:solidFill>
              </a:rPr>
              <a:t>  </a:t>
            </a:r>
          </a:p>
          <a:p>
            <a:pPr algn="l"/>
            <a:r>
              <a:rPr lang="fr-FR" b="1" cap="all" dirty="0" smtClean="0">
                <a:solidFill>
                  <a:schemeClr val="tx1"/>
                </a:solidFill>
              </a:rPr>
              <a:t> </a:t>
            </a:r>
            <a:r>
              <a:rPr lang="fr-FR" sz="2200" b="1" cap="all" dirty="0" smtClean="0">
                <a:solidFill>
                  <a:schemeClr val="tx1"/>
                </a:solidFill>
              </a:rPr>
              <a:t>Emergence de la notion «PPO»</a:t>
            </a:r>
          </a:p>
          <a:p>
            <a:pPr algn="l"/>
            <a:r>
              <a:rPr lang="fr-FR" sz="2200" b="1" cap="all" dirty="0" smtClean="0">
                <a:solidFill>
                  <a:schemeClr val="tx1"/>
                </a:solidFill>
              </a:rPr>
              <a:t>	</a:t>
            </a:r>
          </a:p>
          <a:p>
            <a:pPr algn="l"/>
            <a:r>
              <a:rPr lang="fr-FR" sz="2200" b="1" cap="all" dirty="0" smtClean="0">
                <a:solidFill>
                  <a:schemeClr val="tx1"/>
                </a:solidFill>
              </a:rPr>
              <a:t>I.   Définition de la pédagogie	</a:t>
            </a:r>
          </a:p>
          <a:p>
            <a:pPr algn="l"/>
            <a:r>
              <a:rPr lang="fr-FR" sz="2200" b="1" cap="all" dirty="0" smtClean="0">
                <a:solidFill>
                  <a:schemeClr val="tx1"/>
                </a:solidFill>
              </a:rPr>
              <a:t>II.  Différence entre pédagogie et didactique</a:t>
            </a:r>
          </a:p>
          <a:p>
            <a:pPr algn="l"/>
            <a:r>
              <a:rPr lang="fr-FR" sz="2200" b="1" cap="all" dirty="0" smtClean="0">
                <a:solidFill>
                  <a:schemeClr val="tx1"/>
                </a:solidFill>
              </a:rPr>
              <a:t>III. Définition de la Pédagogie Par Objectifs </a:t>
            </a:r>
          </a:p>
          <a:p>
            <a:pPr algn="l"/>
            <a:endParaRPr lang="fr-FR" sz="2200" b="1" cap="all" dirty="0" smtClean="0">
              <a:solidFill>
                <a:schemeClr val="tx1"/>
              </a:solidFill>
            </a:endParaRPr>
          </a:p>
          <a:p>
            <a:pPr algn="l"/>
            <a:r>
              <a:rPr lang="fr-FR" sz="2200" b="1" cap="all" dirty="0" smtClean="0">
                <a:solidFill>
                  <a:schemeClr val="tx1"/>
                </a:solidFill>
              </a:rPr>
              <a:t>	</a:t>
            </a:r>
          </a:p>
          <a:p>
            <a:pPr algn="l"/>
            <a:r>
              <a:rPr lang="fr-FR" sz="2200" b="1" dirty="0" smtClean="0">
                <a:solidFill>
                  <a:schemeClr val="tx1"/>
                </a:solidFill>
              </a:rPr>
              <a:t>    CONCLUSION</a:t>
            </a:r>
          </a:p>
          <a:p>
            <a:pPr algn="l"/>
            <a:endParaRPr lang="fr-FR" sz="2200" b="1" dirty="0" smtClean="0">
              <a:solidFill>
                <a:schemeClr val="tx1"/>
              </a:solidFill>
            </a:endParaRPr>
          </a:p>
          <a:p>
            <a:pPr algn="l"/>
            <a:r>
              <a:rPr lang="fr-FR" sz="2200" b="1" dirty="0" smtClean="0">
                <a:solidFill>
                  <a:schemeClr val="tx1"/>
                </a:solidFill>
              </a:rPr>
              <a:t>Cas pratique</a:t>
            </a:r>
            <a:endParaRPr lang="fr-FR" sz="2200" b="1" dirty="0">
              <a:solidFill>
                <a:schemeClr val="tx1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914400" y="5809152"/>
            <a:ext cx="7330007" cy="365125"/>
          </a:xfrm>
        </p:spPr>
        <p:txBody>
          <a:bodyPr/>
          <a:lstStyle/>
          <a:p>
            <a:r>
              <a:rPr lang="fr-FR" dirty="0" smtClean="0">
                <a:latin typeface="Elephant" pitchFamily="18" charset="0"/>
              </a:rPr>
              <a:t>Master ISIF                                                                                                               2011/2012</a:t>
            </a:r>
            <a:endParaRPr lang="fr-FR" dirty="0">
              <a:latin typeface="Elephan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714884"/>
      </p:ext>
    </p:extLst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origine </a:t>
            </a:r>
            <a:br>
              <a:rPr lang="fr-FR" smtClean="0"/>
            </a:br>
            <a:r>
              <a:rPr lang="fr-FR" smtClean="0"/>
              <a:t>aux </a:t>
            </a:r>
            <a:r>
              <a:rPr lang="fr-FR" dirty="0" smtClean="0"/>
              <a:t>Etats – Unis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 rot="60000">
            <a:off x="4844466" y="2276837"/>
            <a:ext cx="3020792" cy="3499560"/>
          </a:xfrm>
        </p:spPr>
        <p:txBody>
          <a:bodyPr/>
          <a:lstStyle/>
          <a:p>
            <a:r>
              <a:rPr lang="fr-FR" dirty="0" smtClean="0"/>
              <a:t>procédés de travail à la chaîne </a:t>
            </a:r>
          </a:p>
          <a:p>
            <a:pPr>
              <a:buNone/>
            </a:pPr>
            <a:r>
              <a:rPr lang="fr-FR" dirty="0" smtClean="0"/>
              <a:t>«production automobile Ford, 1920»</a:t>
            </a:r>
          </a:p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 rot="-60000">
            <a:off x="898975" y="3624534"/>
            <a:ext cx="3457115" cy="2100400"/>
          </a:xfrm>
        </p:spPr>
        <p:txBody>
          <a:bodyPr>
            <a:normAutofit fontScale="92500"/>
          </a:bodyPr>
          <a:lstStyle/>
          <a:p>
            <a:pPr algn="l"/>
            <a:r>
              <a:rPr lang="fr-FR" sz="2400" dirty="0" smtClean="0"/>
              <a:t>              Taylor</a:t>
            </a:r>
          </a:p>
          <a:p>
            <a:pPr algn="l"/>
            <a:r>
              <a:rPr lang="fr-FR" sz="2400" dirty="0" smtClean="0"/>
              <a:t>contexte socio économique de rationalisation des processus de production industrielle </a:t>
            </a:r>
          </a:p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902253" y="5721415"/>
            <a:ext cx="7126131" cy="365125"/>
          </a:xfrm>
        </p:spPr>
        <p:txBody>
          <a:bodyPr/>
          <a:lstStyle/>
          <a:p>
            <a:r>
              <a:rPr lang="fr-FR" dirty="0" smtClean="0">
                <a:latin typeface="Elephant" pitchFamily="18" charset="0"/>
              </a:rPr>
              <a:t>Master </a:t>
            </a:r>
            <a:r>
              <a:rPr lang="fr-FR" smtClean="0">
                <a:latin typeface="Elephant" pitchFamily="18" charset="0"/>
              </a:rPr>
              <a:t>ISIF                                                                                                           </a:t>
            </a:r>
            <a:r>
              <a:rPr lang="fr-FR" dirty="0" smtClean="0">
                <a:latin typeface="Elephant" pitchFamily="18" charset="0"/>
              </a:rPr>
              <a:t>2011/2012</a:t>
            </a:r>
            <a:endParaRPr lang="fr-FR" dirty="0">
              <a:latin typeface="Elephant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979712" y="1268760"/>
            <a:ext cx="51125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APERÇU</a:t>
            </a:r>
            <a:endParaRPr lang="fr-FR" sz="4400" b="1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dirty="0" smtClean="0"/>
              <a:t>PEDAGOGIE </a:t>
            </a:r>
            <a:endParaRPr lang="fr-FR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71600" y="2119257"/>
            <a:ext cx="7200800" cy="3603812"/>
          </a:xfrm>
        </p:spPr>
        <p:txBody>
          <a:bodyPr/>
          <a:lstStyle/>
          <a:p>
            <a:pPr algn="just">
              <a:buNone/>
            </a:pPr>
            <a:r>
              <a:rPr lang="fr-FR" dirty="0" smtClean="0"/>
              <a:t>    </a:t>
            </a:r>
            <a:r>
              <a:rPr lang="fr-FR" b="1" dirty="0" smtClean="0"/>
              <a:t>Ensemble de méthodes et de démarches déterminant le choix des :</a:t>
            </a:r>
          </a:p>
          <a:p>
            <a:pPr>
              <a:buNone/>
            </a:pPr>
            <a:endParaRPr lang="fr-FR" b="1" dirty="0" smtClean="0"/>
          </a:p>
          <a:p>
            <a:r>
              <a:rPr lang="fr-FR" b="1" dirty="0" smtClean="0"/>
              <a:t>Techniques,</a:t>
            </a:r>
          </a:p>
          <a:p>
            <a:r>
              <a:rPr lang="fr-FR" b="1" dirty="0" smtClean="0"/>
              <a:t>Matériels,</a:t>
            </a:r>
          </a:p>
          <a:p>
            <a:r>
              <a:rPr lang="fr-FR" b="1" dirty="0" smtClean="0"/>
              <a:t>Situations pédagogiques,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b="1" dirty="0" smtClean="0"/>
              <a:t>en fonction de l’objectif et du but de l’apprentissage.</a:t>
            </a:r>
            <a:endParaRPr lang="fr-FR" b="1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914400" y="5809152"/>
            <a:ext cx="7330007" cy="365125"/>
          </a:xfrm>
        </p:spPr>
        <p:txBody>
          <a:bodyPr/>
          <a:lstStyle/>
          <a:p>
            <a:r>
              <a:rPr lang="fr-FR" dirty="0" smtClean="0">
                <a:latin typeface="Elephant" pitchFamily="18" charset="0"/>
              </a:rPr>
              <a:t>Master ISIF                                                                                                               2011/2012</a:t>
            </a:r>
            <a:endParaRPr lang="fr-FR" dirty="0">
              <a:latin typeface="Elephant" pitchFamily="18" charset="0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DIDACTIQUE / PEDAGOGIE</a:t>
            </a:r>
            <a:endParaRPr lang="fr-FR" b="1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914400" y="5809152"/>
            <a:ext cx="7330007" cy="365125"/>
          </a:xfrm>
        </p:spPr>
        <p:txBody>
          <a:bodyPr/>
          <a:lstStyle/>
          <a:p>
            <a:r>
              <a:rPr lang="fr-FR" dirty="0" smtClean="0">
                <a:latin typeface="Elephant" pitchFamily="18" charset="0"/>
              </a:rPr>
              <a:t>Master ISIF                                                                                                                2011/2012</a:t>
            </a:r>
            <a:endParaRPr lang="fr-FR" dirty="0">
              <a:latin typeface="Elephant" pitchFamily="18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1115616" y="2121407"/>
            <a:ext cx="3528392" cy="2747753"/>
          </a:xfrm>
        </p:spPr>
        <p:txBody>
          <a:bodyPr/>
          <a:lstStyle/>
          <a:p>
            <a:r>
              <a:rPr lang="fr-FR" dirty="0" smtClean="0"/>
              <a:t>la </a:t>
            </a:r>
            <a:r>
              <a:rPr lang="fr-FR" b="1" dirty="0" smtClean="0"/>
              <a:t>didactique</a:t>
            </a:r>
            <a:r>
              <a:rPr lang="fr-FR" dirty="0" smtClean="0"/>
              <a:t> porte sur l'enseignement d'un contenu particulier. Elle concerne telle ou telle discipline : didactique informatique… 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4"/>
          </p:nvPr>
        </p:nvSpPr>
        <p:spPr>
          <a:xfrm>
            <a:off x="4572000" y="2119313"/>
            <a:ext cx="3672408" cy="2749847"/>
          </a:xfrm>
        </p:spPr>
        <p:txBody>
          <a:bodyPr/>
          <a:lstStyle/>
          <a:p>
            <a:r>
              <a:rPr lang="fr-FR" dirty="0" smtClean="0"/>
              <a:t>la </a:t>
            </a:r>
            <a:r>
              <a:rPr lang="fr-FR" b="1" dirty="0" smtClean="0"/>
              <a:t>pédagogie</a:t>
            </a:r>
            <a:r>
              <a:rPr lang="fr-FR" dirty="0" smtClean="0"/>
              <a:t> porte son attention sur les relations entre l'enseignant et les apprenants, et entre ces derniers eux-mêmes. </a:t>
            </a:r>
            <a:endParaRPr lang="fr-FR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000" b="1" dirty="0" smtClean="0"/>
              <a:t>PÉDAGOGIE PAR OBJECTIFS</a:t>
            </a:r>
            <a:endParaRPr lang="fr-FR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63040" y="1988841"/>
            <a:ext cx="6493336" cy="3528392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   </a:t>
            </a:r>
            <a:r>
              <a:rPr lang="fr-FR" b="1" dirty="0" smtClean="0"/>
              <a:t>La PPO </a:t>
            </a:r>
            <a:r>
              <a:rPr lang="fr-FR" b="1" dirty="0" smtClean="0">
                <a:sym typeface="Wingdings" pitchFamily="2" charset="2"/>
              </a:rPr>
              <a:t></a:t>
            </a:r>
            <a:r>
              <a:rPr lang="fr-FR" b="1" dirty="0" smtClean="0"/>
              <a:t>analyse et conception de l’action éducative =</a:t>
            </a:r>
            <a:r>
              <a:rPr lang="fr-FR" b="1" dirty="0" smtClean="0">
                <a:sym typeface="Wingdings" pitchFamily="2" charset="2"/>
              </a:rPr>
              <a:t></a:t>
            </a:r>
            <a:r>
              <a:rPr lang="fr-FR" b="1" dirty="0" smtClean="0"/>
              <a:t>une chaîne d’interventions dont les différentes étapes sont constituées via : </a:t>
            </a:r>
          </a:p>
          <a:p>
            <a:pPr>
              <a:buNone/>
            </a:pPr>
            <a:endParaRPr lang="fr-FR" b="1" dirty="0" smtClean="0"/>
          </a:p>
          <a:p>
            <a:pPr>
              <a:buFont typeface="Wingdings" pitchFamily="2" charset="2"/>
              <a:buChar char="ü"/>
            </a:pPr>
            <a:r>
              <a:rPr lang="fr-FR" b="1" dirty="0" smtClean="0"/>
              <a:t>         les finalités</a:t>
            </a:r>
          </a:p>
          <a:p>
            <a:pPr>
              <a:buFont typeface="Wingdings" pitchFamily="2" charset="2"/>
              <a:buChar char="ü"/>
            </a:pPr>
            <a:r>
              <a:rPr lang="fr-FR" b="1" dirty="0" smtClean="0"/>
              <a:t>         les buts, </a:t>
            </a:r>
          </a:p>
          <a:p>
            <a:pPr>
              <a:buFont typeface="Wingdings" pitchFamily="2" charset="2"/>
              <a:buChar char="ü"/>
            </a:pPr>
            <a:r>
              <a:rPr lang="fr-FR" b="1" dirty="0" smtClean="0"/>
              <a:t>         les objectifs </a:t>
            </a:r>
            <a:endParaRPr lang="fr-FR" b="1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914400" y="5809152"/>
            <a:ext cx="7330007" cy="365125"/>
          </a:xfrm>
        </p:spPr>
        <p:txBody>
          <a:bodyPr/>
          <a:lstStyle/>
          <a:p>
            <a:r>
              <a:rPr lang="fr-FR" dirty="0" smtClean="0">
                <a:latin typeface="Elephant" pitchFamily="18" charset="0"/>
              </a:rPr>
              <a:t>Master ISIF                                                                                                            2011/2012</a:t>
            </a:r>
            <a:endParaRPr lang="fr-FR" dirty="0">
              <a:latin typeface="Elephant" pitchFamily="18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47664" y="1196752"/>
            <a:ext cx="2939521" cy="820208"/>
          </a:xfrm>
          <a:scene3d>
            <a:camera prst="isometricOffAxis1Right"/>
            <a:lightRig rig="threePt" dir="t"/>
          </a:scene3d>
        </p:spPr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FINALITE ?</a:t>
            </a:r>
          </a:p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3"/>
          </p:nvPr>
        </p:nvSpPr>
        <p:spPr>
          <a:xfrm>
            <a:off x="4860032" y="908720"/>
            <a:ext cx="2944368" cy="822960"/>
          </a:xfrm>
          <a:scene3d>
            <a:camera prst="isometricOffAxis2Left"/>
            <a:lightRig rig="threePt" dir="t"/>
          </a:scene3d>
        </p:spPr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BUT ?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914400" y="5809152"/>
            <a:ext cx="7330007" cy="365125"/>
          </a:xfrm>
        </p:spPr>
        <p:txBody>
          <a:bodyPr/>
          <a:lstStyle/>
          <a:p>
            <a:r>
              <a:rPr lang="fr-FR" dirty="0" smtClean="0">
                <a:latin typeface="Elephant" pitchFamily="18" charset="0"/>
              </a:rPr>
              <a:t>Master ISIF                                                                                                             2011/2012</a:t>
            </a:r>
            <a:endParaRPr lang="fr-FR" dirty="0">
              <a:latin typeface="Elephant" pitchFamily="18" charset="0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3"/>
          </p:nvPr>
        </p:nvSpPr>
        <p:spPr>
          <a:xfrm>
            <a:off x="1298448" y="1844824"/>
            <a:ext cx="3227832" cy="3879320"/>
          </a:xfrm>
          <a:scene3d>
            <a:camera prst="isometricOffAxis1Right"/>
            <a:lightRig rig="threePt" dir="t"/>
          </a:scene3d>
        </p:spPr>
        <p:txBody>
          <a:bodyPr/>
          <a:lstStyle/>
          <a:p>
            <a:r>
              <a:rPr lang="fr-FR" b="1" dirty="0" smtClean="0"/>
              <a:t>Affirmation de  principe  qui fournit des lignes directives à un système d’ensemble.</a:t>
            </a:r>
          </a:p>
          <a:p>
            <a:r>
              <a:rPr lang="fr-FR" b="1" dirty="0" smtClean="0"/>
              <a:t>«Orientations et idées directrices» générales et parfois vagues.</a:t>
            </a:r>
          </a:p>
          <a:p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4"/>
          </p:nvPr>
        </p:nvSpPr>
        <p:spPr>
          <a:xfrm>
            <a:off x="4645151" y="1772817"/>
            <a:ext cx="3227832" cy="3312367"/>
          </a:xfrm>
          <a:scene3d>
            <a:camera prst="isometricOffAxis2Left"/>
            <a:lightRig rig="threePt" dir="t"/>
          </a:scene3d>
        </p:spPr>
        <p:txBody>
          <a:bodyPr>
            <a:normAutofit lnSpcReduction="10000"/>
          </a:bodyPr>
          <a:lstStyle/>
          <a:p>
            <a:pPr rtl="1">
              <a:buNone/>
            </a:pPr>
            <a:r>
              <a:rPr lang="fr-FR" b="1" dirty="0" smtClean="0"/>
              <a:t>Programme ou action déterminé</a:t>
            </a:r>
            <a:r>
              <a:rPr lang="fr-FR" dirty="0" smtClean="0"/>
              <a:t>e </a:t>
            </a:r>
            <a:r>
              <a:rPr lang="fr-FR" b="1" dirty="0" smtClean="0"/>
              <a:t>de   formation.</a:t>
            </a:r>
          </a:p>
          <a:p>
            <a:pPr rtl="1">
              <a:buNone/>
            </a:pPr>
            <a:endParaRPr lang="fr-FR" b="1" dirty="0" smtClean="0"/>
          </a:p>
          <a:p>
            <a:pPr rtl="1">
              <a:buNone/>
            </a:pPr>
            <a:r>
              <a:rPr lang="fr-FR" b="1" dirty="0" smtClean="0"/>
              <a:t>Fait intervenir des administrateurs et des spécialistes dans les disciplines ciblées</a:t>
            </a:r>
            <a:endParaRPr lang="fr-FR" b="1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PROCESSUS PEDAGOGIQUE</a:t>
            </a:r>
            <a:endParaRPr lang="fr-FR" b="1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914400" y="5809152"/>
            <a:ext cx="7257999" cy="365125"/>
          </a:xfrm>
        </p:spPr>
        <p:txBody>
          <a:bodyPr/>
          <a:lstStyle/>
          <a:p>
            <a:r>
              <a:rPr lang="fr-FR" dirty="0" smtClean="0">
                <a:latin typeface="Elephant" pitchFamily="18" charset="0"/>
              </a:rPr>
              <a:t>Master ISIF                                                                                                              2011/2012</a:t>
            </a:r>
            <a:endParaRPr lang="fr-FR" dirty="0">
              <a:latin typeface="Elephant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71600" y="2564904"/>
            <a:ext cx="7272808" cy="2133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fr-FR" b="1" dirty="0">
                <a:solidFill>
                  <a:srgbClr val="002060"/>
                </a:solidFill>
              </a:rPr>
              <a:t>FINALITÉ                         BUT                      OBJECTIF</a:t>
            </a:r>
          </a:p>
          <a:p>
            <a:pPr algn="ctr"/>
            <a:endParaRPr lang="fr-FR" dirty="0"/>
          </a:p>
          <a:p>
            <a:pPr algn="ctr"/>
            <a:r>
              <a:rPr lang="fr-FR" b="1" dirty="0"/>
              <a:t>  </a:t>
            </a:r>
            <a:r>
              <a:rPr lang="fr-FR" b="1" dirty="0" smtClean="0"/>
              <a:t> </a:t>
            </a:r>
            <a:r>
              <a:rPr lang="fr-FR" b="1" dirty="0"/>
              <a:t>Politique de </a:t>
            </a:r>
            <a:r>
              <a:rPr lang="fr-FR" b="1" dirty="0" smtClean="0"/>
              <a:t>                    Explicitation                Mesurabilité</a:t>
            </a:r>
          </a:p>
          <a:p>
            <a:pPr algn="ctr"/>
            <a:r>
              <a:rPr lang="fr-FR" b="1" dirty="0" smtClean="0"/>
              <a:t>l’éducation                                                                      </a:t>
            </a:r>
            <a:endParaRPr lang="fr-FR" b="1" dirty="0"/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3275856" y="3284984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5004048" y="3284984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5436096" y="3789040"/>
            <a:ext cx="720080" cy="0"/>
          </a:xfrm>
          <a:prstGeom prst="straightConnector1">
            <a:avLst/>
          </a:prstGeom>
          <a:ln>
            <a:prstDash val="dashDot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3275856" y="3789040"/>
            <a:ext cx="936104" cy="0"/>
          </a:xfrm>
          <a:prstGeom prst="straightConnector1">
            <a:avLst/>
          </a:prstGeom>
          <a:ln>
            <a:prstDash val="dashDot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naise">
  <a:themeElements>
    <a:clrScheme name="Punaise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naise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nais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1073</TotalTime>
  <Words>867</Words>
  <Application>Microsoft Office PowerPoint</Application>
  <PresentationFormat>Affichage à l'écran (4:3)</PresentationFormat>
  <Paragraphs>210</Paragraphs>
  <Slides>22</Slides>
  <Notes>22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Punaise</vt:lpstr>
      <vt:lpstr> </vt:lpstr>
      <vt:lpstr>Diapositive 2</vt:lpstr>
      <vt:lpstr>PLAN </vt:lpstr>
      <vt:lpstr>origine  aux Etats – Unis</vt:lpstr>
      <vt:lpstr>PEDAGOGIE </vt:lpstr>
      <vt:lpstr>DIDACTIQUE / PEDAGOGIE</vt:lpstr>
      <vt:lpstr>PÉDAGOGIE PAR OBJECTIFS</vt:lpstr>
      <vt:lpstr>Diapositive 8</vt:lpstr>
      <vt:lpstr>PROCESSUS PEDAGOGIQUE</vt:lpstr>
      <vt:lpstr>QU’EST-CE QU’UN OBJECTIF ?</vt:lpstr>
      <vt:lpstr>OBJECTIF PÉDAGOGIQUE </vt:lpstr>
      <vt:lpstr> ELABORATION D’OBJECTIF </vt:lpstr>
      <vt:lpstr>CONSEQUENCES</vt:lpstr>
      <vt:lpstr>TYPES D’OBJECTIFS</vt:lpstr>
      <vt:lpstr>OBJECTIF GENERAL</vt:lpstr>
      <vt:lpstr>OBJECTIF TERMINAL </vt:lpstr>
      <vt:lpstr>OBJECTIF INTERMEDIAIRE</vt:lpstr>
      <vt:lpstr>OBJECTIF SPECIFIQUE</vt:lpstr>
      <vt:lpstr>OBJECTIF OPERATIONNEL</vt:lpstr>
      <vt:lpstr>A RETENIR</vt:lpstr>
      <vt:lpstr>SYNTHÈSE</vt:lpstr>
      <vt:lpstr>   Pour être pédagogue il faut 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LYAMANI</dc:creator>
  <cp:lastModifiedBy>samsung</cp:lastModifiedBy>
  <cp:revision>37</cp:revision>
  <dcterms:created xsi:type="dcterms:W3CDTF">2011-11-17T12:16:27Z</dcterms:created>
  <dcterms:modified xsi:type="dcterms:W3CDTF">2013-01-12T01:14:55Z</dcterms:modified>
</cp:coreProperties>
</file>