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15" r:id="rId2"/>
    <p:sldId id="256" r:id="rId3"/>
    <p:sldId id="289" r:id="rId4"/>
    <p:sldId id="290" r:id="rId5"/>
    <p:sldId id="291" r:id="rId6"/>
    <p:sldId id="292" r:id="rId7"/>
    <p:sldId id="293" r:id="rId8"/>
    <p:sldId id="294" r:id="rId9"/>
    <p:sldId id="314" r:id="rId10"/>
    <p:sldId id="295" r:id="rId11"/>
    <p:sldId id="296" r:id="rId12"/>
    <p:sldId id="313" r:id="rId13"/>
    <p:sldId id="297" r:id="rId14"/>
    <p:sldId id="299" r:id="rId15"/>
    <p:sldId id="300" r:id="rId16"/>
    <p:sldId id="301" r:id="rId17"/>
    <p:sldId id="302" r:id="rId18"/>
    <p:sldId id="303" r:id="rId19"/>
    <p:sldId id="304" r:id="rId20"/>
    <p:sldId id="307" r:id="rId21"/>
    <p:sldId id="308" r:id="rId22"/>
    <p:sldId id="309" r:id="rId23"/>
    <p:sldId id="310" r:id="rId24"/>
    <p:sldId id="311" r:id="rId25"/>
    <p:sldId id="279" r:id="rId2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559" autoAdjust="0"/>
  </p:normalViewPr>
  <p:slideViewPr>
    <p:cSldViewPr>
      <p:cViewPr varScale="1">
        <p:scale>
          <a:sx n="48" d="100"/>
          <a:sy n="48" d="100"/>
        </p:scale>
        <p:origin x="-11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1DC23-2260-4C32-8D40-E43805E0D365}" type="datetimeFigureOut">
              <a:rPr lang="fr-FR" smtClean="0"/>
              <a:pPr/>
              <a:t>12/01/2013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181B8-85E1-4ABC-91D1-B0F5977E0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181B8-85E1-4ABC-91D1-B0F5977E0872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181B8-85E1-4ABC-91D1-B0F5977E0872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0E206-3395-4CF5-A635-89EA09409C2F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0E206-3395-4CF5-A635-89EA09409C2F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181B8-85E1-4ABC-91D1-B0F5977E0872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05E7182-9B6D-460F-94FC-BB683A7E4F6B}" type="slidenum">
              <a:rPr lang="fr-CA" altLang="en-US"/>
              <a:pPr/>
              <a:t>22</a:t>
            </a:fld>
            <a:endParaRPr lang="fr-CA" alt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EFF12-8404-49E8-A1B7-685708FFDBCB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0E206-3395-4CF5-A635-89EA09409C2F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181B8-85E1-4ABC-91D1-B0F5977E0872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0E206-3395-4CF5-A635-89EA09409C2F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0E206-3395-4CF5-A635-89EA09409C2F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0E206-3395-4CF5-A635-89EA09409C2F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0E206-3395-4CF5-A635-89EA09409C2F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0E206-3395-4CF5-A635-89EA09409C2F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0E206-3395-4CF5-A635-89EA09409C2F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181B8-85E1-4ABC-91D1-B0F5977E0872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0ED47-C8C1-473A-9D96-C912B44778EC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2F014-90EA-4ECA-9967-EFD5F2832E1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360F9-B67D-4592-9F19-F0A1BFB041D3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8A87D-6E4D-4877-A01D-A368CDEA95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4D11F-4B7E-428C-8A9B-99DF454268E2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0477A-7F5C-433F-BB15-04C05009294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0B0DC2C-77F6-4F29-8EEB-6AA2BEAE8DC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3C437-F78A-424E-A8FF-B9C542F0B971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01B0B-D455-46A3-8B25-1E4B09985D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AFE5F-CC9D-4647-A38F-6BAE1CE33E81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EB072-0018-4F91-8F01-3D57EE23CA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6D8CA-B01E-49F0-9A6F-CAE82F57D0CE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3F110-838B-46E5-B818-0F5F5C5D0E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8187F-BCE6-4373-82C5-61D70A7E9BF8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63754-0ABF-43C5-AC09-D7EB55445DD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80CC3-44B9-412B-96DC-E313D40E65EB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04A16-AFDE-4D20-A47C-31D6626F0D6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3DBBD-57C9-499E-9785-7DBCBBB9E9DD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69EBD-4674-40B7-B3EC-3F51C59D21E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F5EA7-2B6D-4807-A946-B8A19998FBDB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97ECA-5762-4246-8DD1-F6A594F22D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66612-6618-4BCE-A893-9E77B6D4AA45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0BC74-ED54-4CBA-A5E7-3D5C8FFD7F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591301-5992-4EB7-8689-85BF831E3880}" type="datetimeFigureOut">
              <a:rPr lang="fr-FR"/>
              <a:pPr>
                <a:defRPr/>
              </a:pPr>
              <a:t>12/01/2013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8754B6-259F-4D57-A302-3E279B6FA4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apr-job.com/tests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hyperlink" Target="http://www.centraltest.com/espparticulier/fr/index_main.php" TargetMode="External"/><Relationship Id="rId4" Type="http://schemas.openxmlformats.org/officeDocument/2006/relationships/hyperlink" Target="http://googleads.g.doubleclick.net/aclk?sa=L&amp;ai=Bl87vJX4AT92UIc6l8AP9872LArzBxsUCtNqn2zfAjbcBoI0GEAEYASClgbkQKAM4AFDWrPnM_v____8BYPm774TkL7IBEXd3dy5kb2N0aXNzaW1vLmZyyAEB2gFeaHR0cDovL3d3dy5kb2N0aXNzaW1vLmZyL2h0bWwvcHN5Y2hvbG9naWUvY29uc3VsdGVyL2xlc190aGVyYXBpZXMvcHNfNDk1OV90ZXN0c19wcm9qZWN0aWZzLmh0bcgC7KTNHKgDAegDnwToA5YJ6AMt9QMAAAAE9QMAAAAQ&amp;num=1&amp;sig=AOD64_1D9lRwzh3fG1wGxFq9eoUzs8q4sg&amp;client=ca-pub-6948768447983621&amp;adurl=http://118.xg4ken.com/media/redir.php?prof=52&amp;camp=770&amp;affcode=kw133093&amp;cid=14867825740&amp;networkType=content&amp;url%5b%5d=http://www.facebook.com/campaign/landing.php?campaign_id=207307222638656&amp;creative=14867825740&amp;extra_1=_kenshoo_clickid_&amp;keyword=test+de+personnalit%C3%A9+en+ligne&amp;placement=broad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772400" cy="1470025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RECRUTEMENT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2852936"/>
            <a:ext cx="8424936" cy="1752600"/>
          </a:xfrm>
        </p:spPr>
        <p:txBody>
          <a:bodyPr/>
          <a:lstStyle/>
          <a:p>
            <a:pPr algn="l"/>
            <a:r>
              <a:rPr lang="fr-FR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Présenté par 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                       </a:t>
            </a:r>
            <a:r>
              <a:rPr lang="fr-FR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Proposé par 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Nezha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BENMOUSSA             Pr. ACHTAYCH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Master ISIF</a:t>
            </a:r>
            <a:endParaRPr lang="fr-F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EXPRESSION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DU BESOIN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fr-FR" sz="4400" dirty="0" smtClean="0"/>
          </a:p>
          <a:p>
            <a:pPr>
              <a:lnSpc>
                <a:spcPct val="90000"/>
              </a:lnSpc>
            </a:pPr>
            <a:r>
              <a:rPr lang="fr-FR" sz="4400" b="1" dirty="0" smtClean="0"/>
              <a:t>Poste vacant </a:t>
            </a:r>
          </a:p>
          <a:p>
            <a:pPr>
              <a:lnSpc>
                <a:spcPct val="90000"/>
              </a:lnSpc>
            </a:pPr>
            <a:r>
              <a:rPr lang="fr-FR" sz="4400" b="1" dirty="0" smtClean="0"/>
              <a:t>Création de poste</a:t>
            </a:r>
          </a:p>
          <a:p>
            <a:pPr>
              <a:lnSpc>
                <a:spcPct val="90000"/>
              </a:lnSpc>
            </a:pPr>
            <a:r>
              <a:rPr lang="fr-FR" sz="4400" b="1" dirty="0" smtClean="0"/>
              <a:t>Complément temporaire 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fr-FR" sz="4000" b="1" dirty="0" smtClean="0"/>
              <a:t>Surcroît d’activité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fr-FR" sz="4000" b="1" dirty="0" smtClean="0"/>
              <a:t>Remplacemen</a:t>
            </a:r>
            <a:r>
              <a:rPr lang="fr-FR" sz="4000" dirty="0" smtClean="0"/>
              <a:t>t</a:t>
            </a:r>
            <a:endParaRPr lang="fr-FR" sz="4000" dirty="0"/>
          </a:p>
        </p:txBody>
      </p:sp>
      <p:pic>
        <p:nvPicPr>
          <p:cNvPr id="5" name="Image 4" descr="joindre, les, club, -, adhésion, recrutement..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1412776"/>
            <a:ext cx="2699792" cy="21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PROSPECTION INTERNE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988840"/>
            <a:ext cx="8229600" cy="3412976"/>
          </a:xfrm>
        </p:spPr>
        <p:txBody>
          <a:bodyPr>
            <a:normAutofit/>
          </a:bodyPr>
          <a:lstStyle/>
          <a:p>
            <a:r>
              <a:rPr lang="fr-FR" b="1" dirty="0" smtClean="0"/>
              <a:t>Affichage</a:t>
            </a:r>
          </a:p>
          <a:p>
            <a:r>
              <a:rPr lang="fr-FR" b="1" dirty="0" smtClean="0"/>
              <a:t>Notes de service</a:t>
            </a:r>
          </a:p>
          <a:p>
            <a:r>
              <a:rPr lang="fr-FR" b="1" dirty="0" smtClean="0"/>
              <a:t>Journaux d’entreprise</a:t>
            </a:r>
          </a:p>
          <a:p>
            <a:r>
              <a:rPr lang="fr-FR" b="1" dirty="0" smtClean="0"/>
              <a:t>Intranet</a:t>
            </a:r>
          </a:p>
          <a:p>
            <a:r>
              <a:rPr lang="fr-FR" b="1" dirty="0" smtClean="0"/>
              <a:t>Base de données RH</a:t>
            </a:r>
          </a:p>
          <a:p>
            <a:pPr>
              <a:buNone/>
            </a:pPr>
            <a:endParaRPr lang="fr-FR" dirty="0" smtClean="0"/>
          </a:p>
          <a:p>
            <a:pPr>
              <a:buFontTx/>
              <a:buNone/>
            </a:pPr>
            <a:endParaRPr lang="fr-FR" dirty="0"/>
          </a:p>
        </p:txBody>
      </p:sp>
      <p:pic>
        <p:nvPicPr>
          <p:cNvPr id="4" name="Image 3" descr="http://t1.gstatic.com/images?q=tbn:ANd9GcStlg3E_5atQ4jP7aKOmksz-Xw-PzjsAG3UrYt6Z37YMLWBZVS__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071546"/>
            <a:ext cx="4429124" cy="474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b="7291"/>
          <a:stretch>
            <a:fillRect/>
          </a:stretch>
        </p:blipFill>
        <p:spPr bwMode="auto">
          <a:xfrm>
            <a:off x="0" y="0"/>
            <a:ext cx="9144000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PROSPECTION EXTERNE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 b="1" dirty="0"/>
              <a:t>Candidatures spontanées</a:t>
            </a:r>
          </a:p>
          <a:p>
            <a:pPr>
              <a:lnSpc>
                <a:spcPct val="90000"/>
              </a:lnSpc>
            </a:pPr>
            <a:r>
              <a:rPr lang="fr-FR" b="1" dirty="0"/>
              <a:t>Annonces presse</a:t>
            </a:r>
          </a:p>
          <a:p>
            <a:pPr>
              <a:lnSpc>
                <a:spcPct val="90000"/>
              </a:lnSpc>
            </a:pPr>
            <a:r>
              <a:rPr lang="fr-FR" b="1" dirty="0"/>
              <a:t>Forums de l’emploi</a:t>
            </a:r>
          </a:p>
          <a:p>
            <a:pPr>
              <a:lnSpc>
                <a:spcPct val="90000"/>
              </a:lnSpc>
            </a:pPr>
            <a:r>
              <a:rPr lang="fr-FR" b="1" dirty="0"/>
              <a:t>Cabinets de recrutement</a:t>
            </a:r>
          </a:p>
          <a:p>
            <a:pPr>
              <a:lnSpc>
                <a:spcPct val="90000"/>
              </a:lnSpc>
            </a:pPr>
            <a:r>
              <a:rPr lang="fr-FR" b="1" dirty="0" smtClean="0"/>
              <a:t>ANAPEC</a:t>
            </a:r>
            <a:endParaRPr lang="fr-FR" b="1" dirty="0"/>
          </a:p>
          <a:p>
            <a:pPr>
              <a:lnSpc>
                <a:spcPct val="90000"/>
              </a:lnSpc>
            </a:pPr>
            <a:r>
              <a:rPr lang="fr-FR" b="1" dirty="0"/>
              <a:t>Stages, alternance</a:t>
            </a:r>
          </a:p>
          <a:p>
            <a:pPr>
              <a:lnSpc>
                <a:spcPct val="90000"/>
              </a:lnSpc>
            </a:pPr>
            <a:r>
              <a:rPr lang="fr-FR" b="1" dirty="0"/>
              <a:t>Cooptation, </a:t>
            </a:r>
            <a:r>
              <a:rPr lang="fr-FR" b="1" dirty="0" smtClean="0"/>
              <a:t>parrainage</a:t>
            </a:r>
          </a:p>
          <a:p>
            <a:pPr>
              <a:lnSpc>
                <a:spcPct val="90000"/>
              </a:lnSpc>
            </a:pPr>
            <a:r>
              <a:rPr lang="fr-FR" b="1" dirty="0" smtClean="0"/>
              <a:t>INTERNET</a:t>
            </a:r>
          </a:p>
          <a:p>
            <a:pPr>
              <a:lnSpc>
                <a:spcPct val="90000"/>
              </a:lnSpc>
            </a:pPr>
            <a:endParaRPr lang="fr-FR" dirty="0"/>
          </a:p>
          <a:p>
            <a:pPr>
              <a:lnSpc>
                <a:spcPct val="90000"/>
              </a:lnSpc>
            </a:pPr>
            <a:endParaRPr lang="fr-FR" dirty="0"/>
          </a:p>
        </p:txBody>
      </p:sp>
      <p:pic>
        <p:nvPicPr>
          <p:cNvPr id="5" name="Image 4" descr="http://t1.gstatic.com/images?q=tbn:ANd9GcTqecrldZ5sIpw4_GqQ0KBFhvKWs7c_DDyqLV2iGLSkONzeYNl3C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2996952"/>
            <a:ext cx="4000496" cy="3146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627504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ETUDE DES CANDIDATURES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Master ISIF                                                     Le 06/01/2012</a:t>
            </a:r>
            <a:endParaRPr lang="fr-FR"/>
          </a:p>
        </p:txBody>
      </p:sp>
      <p:pic>
        <p:nvPicPr>
          <p:cNvPr id="6" name="Image 5" descr="3D, homme, recherche, métier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5" y="2833687"/>
            <a:ext cx="1428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3600" b="1" dirty="0" smtClean="0"/>
              <a:t>Lecture et comparaison des :</a:t>
            </a:r>
          </a:p>
          <a:p>
            <a:pPr>
              <a:buNone/>
            </a:pPr>
            <a:endParaRPr lang="fr-FR" sz="3600" dirty="0" smtClean="0"/>
          </a:p>
          <a:p>
            <a:pPr>
              <a:buFont typeface="Wingdings" pitchFamily="2" charset="2"/>
              <a:buChar char="ü"/>
            </a:pPr>
            <a:r>
              <a:rPr lang="fr-FR" sz="3600" b="1" dirty="0" smtClean="0"/>
              <a:t>CV</a:t>
            </a:r>
          </a:p>
          <a:p>
            <a:pPr>
              <a:buNone/>
            </a:pPr>
            <a:r>
              <a:rPr lang="fr-FR" sz="3600" b="1" dirty="0" smtClean="0">
                <a:solidFill>
                  <a:srgbClr val="FF0000"/>
                </a:solidFill>
              </a:rPr>
              <a:t>                                             </a:t>
            </a:r>
            <a:r>
              <a:rPr lang="fr-FR" sz="4000" b="1" dirty="0" smtClean="0"/>
              <a:t>(</a:t>
            </a:r>
            <a:r>
              <a:rPr lang="fr-FR" sz="4000" b="1" dirty="0" err="1" smtClean="0"/>
              <a:t>cvitae</a:t>
            </a:r>
            <a:r>
              <a:rPr lang="fr-FR" sz="4000" b="1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fr-FR" sz="3600" b="1" dirty="0" smtClean="0"/>
              <a:t>Lettres de motivation…</a:t>
            </a:r>
          </a:p>
          <a:p>
            <a:pPr>
              <a:buNone/>
            </a:pPr>
            <a:endParaRPr lang="fr-FR" sz="3600" dirty="0" smtClean="0"/>
          </a:p>
          <a:p>
            <a:pPr>
              <a:buNone/>
            </a:pPr>
            <a:endParaRPr lang="fr-FR" sz="3600" dirty="0"/>
          </a:p>
        </p:txBody>
      </p:sp>
      <p:pic>
        <p:nvPicPr>
          <p:cNvPr id="8" name="Image 7" descr="3D, homme, recherche, métier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0"/>
            <a:ext cx="2627784" cy="19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43494" cy="1143000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ENTRETIEN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r-FR" b="1" dirty="0" smtClean="0"/>
              <a:t>Rencontre</a:t>
            </a:r>
          </a:p>
          <a:p>
            <a:r>
              <a:rPr lang="fr-FR" b="1" dirty="0" smtClean="0"/>
              <a:t>Entrevue</a:t>
            </a:r>
          </a:p>
          <a:p>
            <a:r>
              <a:rPr lang="fr-FR" b="1" dirty="0" smtClean="0"/>
              <a:t>Discussion</a:t>
            </a:r>
          </a:p>
          <a:p>
            <a:r>
              <a:rPr lang="fr-FR" b="1" dirty="0" smtClean="0"/>
              <a:t>Situation professionnelle…</a:t>
            </a:r>
          </a:p>
          <a:p>
            <a:pPr algn="ctr">
              <a:buNone/>
            </a:pPr>
            <a:endParaRPr lang="fr-FR" sz="6000" b="1" dirty="0" smtClean="0"/>
          </a:p>
          <a:p>
            <a:pPr algn="ctr">
              <a:buNone/>
            </a:pPr>
            <a:r>
              <a:rPr lang="fr-FR" sz="6000" b="1" dirty="0" smtClean="0"/>
              <a:t>D’ÉGAL À ÉGAL</a:t>
            </a:r>
          </a:p>
          <a:p>
            <a:pPr algn="ctr">
              <a:buNone/>
            </a:pPr>
            <a:endParaRPr lang="fr-FR" sz="6000" b="1" dirty="0"/>
          </a:p>
        </p:txBody>
      </p:sp>
      <p:pic>
        <p:nvPicPr>
          <p:cNvPr id="6" name="Image 5" descr="stockage, COMMERÇANTS, conduite, entrevu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0"/>
            <a:ext cx="3500430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55160" cy="1143000"/>
          </a:xfrm>
        </p:spPr>
        <p:txBody>
          <a:bodyPr/>
          <a:lstStyle/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ETAPES DE L’ENTRETIEN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/>
              <a:t>1.</a:t>
            </a:r>
            <a:r>
              <a:rPr lang="fr-FR" dirty="0"/>
              <a:t> </a:t>
            </a:r>
            <a:r>
              <a:rPr lang="fr-FR" b="1" dirty="0"/>
              <a:t>Accueil du candidat</a:t>
            </a:r>
          </a:p>
          <a:p>
            <a:pPr>
              <a:buNone/>
            </a:pPr>
            <a:r>
              <a:rPr lang="fr-FR" b="1" dirty="0"/>
              <a:t>2. Recherche d’informations</a:t>
            </a:r>
          </a:p>
          <a:p>
            <a:pPr lvl="1">
              <a:buFontTx/>
              <a:buChar char="-"/>
            </a:pPr>
            <a:r>
              <a:rPr lang="fr-FR" b="1" dirty="0" smtClean="0"/>
              <a:t>Biographiques</a:t>
            </a:r>
            <a:endParaRPr lang="fr-FR" b="1" dirty="0"/>
          </a:p>
          <a:p>
            <a:pPr lvl="1">
              <a:buFontTx/>
              <a:buChar char="-"/>
            </a:pPr>
            <a:r>
              <a:rPr lang="fr-FR" b="1" dirty="0" smtClean="0"/>
              <a:t>Professionnelles</a:t>
            </a:r>
            <a:endParaRPr lang="fr-FR" b="1" dirty="0"/>
          </a:p>
          <a:p>
            <a:pPr lvl="1">
              <a:buFontTx/>
              <a:buChar char="-"/>
            </a:pPr>
            <a:r>
              <a:rPr lang="fr-FR" b="1" dirty="0"/>
              <a:t>Responsabilités assumées</a:t>
            </a:r>
          </a:p>
          <a:p>
            <a:pPr lvl="1">
              <a:buFontTx/>
              <a:buChar char="-"/>
            </a:pPr>
            <a:r>
              <a:rPr lang="fr-FR" b="1" dirty="0"/>
              <a:t>Données psychologiques</a:t>
            </a:r>
          </a:p>
          <a:p>
            <a:pPr>
              <a:buNone/>
            </a:pPr>
            <a:r>
              <a:rPr lang="fr-FR" b="1" dirty="0"/>
              <a:t>3. Présentation du poste et de l’entreprise</a:t>
            </a:r>
          </a:p>
          <a:p>
            <a:pPr>
              <a:buNone/>
            </a:pPr>
            <a:r>
              <a:rPr lang="fr-FR" b="1" dirty="0"/>
              <a:t>4. Présentation des conditions d’emploi</a:t>
            </a:r>
          </a:p>
          <a:p>
            <a:pPr lvl="1">
              <a:buFontTx/>
              <a:buNone/>
            </a:pPr>
            <a:endParaRPr lang="fr-FR" dirty="0"/>
          </a:p>
        </p:txBody>
      </p:sp>
      <p:pic>
        <p:nvPicPr>
          <p:cNvPr id="4" name="Image 3" descr="http://photos1.fotosearch.com/bthumb/IGS/IGS832/IS452-03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0"/>
            <a:ext cx="1907704" cy="155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 TESTS D'INTELLIGENCE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02138" cy="445611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endParaRPr lang="fr-FR" sz="2800" b="1" dirty="0" smtClean="0"/>
          </a:p>
          <a:p>
            <a:pPr>
              <a:lnSpc>
                <a:spcPct val="90000"/>
              </a:lnSpc>
            </a:pPr>
            <a:r>
              <a:rPr lang="fr-FR" sz="2800" b="1" dirty="0" smtClean="0"/>
              <a:t> basés </a:t>
            </a:r>
            <a:r>
              <a:rPr lang="fr-FR" sz="2800" b="1" dirty="0"/>
              <a:t>sur des </a:t>
            </a:r>
            <a:r>
              <a:rPr lang="fr-FR" sz="2800" b="1" dirty="0" smtClean="0"/>
              <a:t>jeux </a:t>
            </a:r>
            <a:r>
              <a:rPr lang="fr-FR" sz="2800" b="1" dirty="0"/>
              <a:t>de raisonnement</a:t>
            </a:r>
            <a:r>
              <a:rPr lang="fr-FR" sz="2800" b="1" dirty="0" smtClean="0"/>
              <a:t>,  </a:t>
            </a:r>
            <a:r>
              <a:rPr lang="fr-FR" sz="2800" b="1" dirty="0"/>
              <a:t>suite d'images, de lettres, de chiffres, de symboles... à résoudre</a:t>
            </a:r>
            <a:r>
              <a:rPr lang="fr-FR" sz="2800" b="1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fr-FR" sz="2800" b="1" dirty="0"/>
              <a:t> Ils nécessitent réflexion et rapidité.</a:t>
            </a:r>
          </a:p>
        </p:txBody>
      </p:sp>
      <p:pic>
        <p:nvPicPr>
          <p:cNvPr id="49156" name="Picture 4" descr="test qi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932363" y="1989138"/>
            <a:ext cx="3890962" cy="4319587"/>
          </a:xfrm>
          <a:noFill/>
          <a:ln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b="1" dirty="0" smtClean="0">
                <a:latin typeface="Times New Roman" pitchFamily="18" charset="0"/>
                <a:cs typeface="Times New Roman" pitchFamily="18" charset="0"/>
              </a:rPr>
              <a:t>TESTS DE CONNAISSANCES</a:t>
            </a:r>
            <a:br>
              <a:rPr lang="fr-FR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4000" b="1" dirty="0" smtClean="0">
                <a:latin typeface="Times New Roman" pitchFamily="18" charset="0"/>
                <a:cs typeface="Times New Roman" pitchFamily="18" charset="0"/>
              </a:rPr>
              <a:t>«CULTURE GÉNÉRALE»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 rot="16200000">
            <a:off x="-964445" y="3036091"/>
            <a:ext cx="3786214" cy="1428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fr-FR" sz="2800" dirty="0" smtClean="0"/>
              <a:t>     </a:t>
            </a:r>
            <a:r>
              <a:rPr lang="fr-FR" sz="2800" b="1" dirty="0" smtClean="0"/>
              <a:t>Les langues,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800" b="1" dirty="0" smtClean="0"/>
              <a:t>mathématiques,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800" b="1" dirty="0" smtClean="0"/>
              <a:t>la </a:t>
            </a:r>
            <a:r>
              <a:rPr lang="fr-FR" sz="2800" b="1" dirty="0"/>
              <a:t>culture générale </a:t>
            </a:r>
          </a:p>
        </p:txBody>
      </p:sp>
      <p:pic>
        <p:nvPicPr>
          <p:cNvPr id="54276" name="Picture 4" descr="parabol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71604" y="1484784"/>
            <a:ext cx="7393009" cy="4680519"/>
          </a:xfrm>
          <a:noFill/>
          <a:ln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1628800"/>
          </a:xfrm>
        </p:spPr>
        <p:txBody>
          <a:bodyPr/>
          <a:lstStyle/>
          <a:p>
            <a:r>
              <a:rPr lang="fr-FR" dirty="0" smtClean="0"/>
              <a:t> </a:t>
            </a:r>
            <a:r>
              <a:rPr lang="fr-FR" b="1" dirty="0" smtClean="0"/>
              <a:t>TESTS DE QUOTIENT EMOTIONNEL </a:t>
            </a:r>
            <a:endParaRPr lang="fr-FR" b="1" dirty="0"/>
          </a:p>
        </p:txBody>
      </p:sp>
      <p:pic>
        <p:nvPicPr>
          <p:cNvPr id="55299" name="Picture 3" descr="fr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923928" y="1412776"/>
            <a:ext cx="5220072" cy="4419822"/>
          </a:xfrm>
          <a:noFill/>
          <a:ln/>
        </p:spPr>
      </p:pic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251520" y="1247780"/>
            <a:ext cx="3707904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dirty="0">
                <a:latin typeface="Comic Sans MS" pitchFamily="66" charset="0"/>
              </a:rPr>
              <a:t/>
            </a:r>
            <a:br>
              <a:rPr lang="fr-FR" dirty="0">
                <a:latin typeface="Comic Sans MS" pitchFamily="66" charset="0"/>
              </a:rPr>
            </a:br>
            <a:r>
              <a:rPr lang="fr-FR" dirty="0" smtClean="0">
                <a:latin typeface="Comic Sans MS" pitchFamily="66" charset="0"/>
              </a:rPr>
              <a:t> </a:t>
            </a:r>
            <a:r>
              <a:rPr lang="fr-FR" sz="2400" b="1" dirty="0" smtClean="0">
                <a:latin typeface="Comic Sans MS" pitchFamily="66" charset="0"/>
              </a:rPr>
              <a:t>Relations harmonieuses et fructueuses avec soi-même et son environnement :</a:t>
            </a:r>
          </a:p>
          <a:p>
            <a:endParaRPr lang="fr-FR" sz="2400" b="1" dirty="0">
              <a:latin typeface="Comic Sans MS" pitchFamily="66" charset="0"/>
            </a:endParaRPr>
          </a:p>
          <a:p>
            <a:r>
              <a:rPr lang="fr-FR" sz="2400" b="1" dirty="0">
                <a:latin typeface="Comic Sans MS" pitchFamily="66" charset="0"/>
              </a:rPr>
              <a:t>- </a:t>
            </a:r>
            <a:r>
              <a:rPr lang="fr-FR" sz="2400" b="1" dirty="0" smtClean="0">
                <a:latin typeface="Comic Sans MS" pitchFamily="66" charset="0"/>
              </a:rPr>
              <a:t>percevoir </a:t>
            </a:r>
            <a:r>
              <a:rPr lang="fr-FR" sz="2400" b="1" dirty="0">
                <a:latin typeface="Comic Sans MS" pitchFamily="66" charset="0"/>
              </a:rPr>
              <a:t>ses propres émotions,</a:t>
            </a:r>
            <a:br>
              <a:rPr lang="fr-FR" sz="2400" b="1" dirty="0">
                <a:latin typeface="Comic Sans MS" pitchFamily="66" charset="0"/>
              </a:rPr>
            </a:br>
            <a:endParaRPr lang="fr-FR" sz="2400" b="1" dirty="0"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fr-FR" sz="2400" b="1" dirty="0">
                <a:latin typeface="Comic Sans MS" pitchFamily="66" charset="0"/>
              </a:rPr>
              <a:t> </a:t>
            </a:r>
            <a:r>
              <a:rPr lang="fr-FR" sz="2400" b="1" dirty="0" smtClean="0">
                <a:latin typeface="Comic Sans MS" pitchFamily="66" charset="0"/>
              </a:rPr>
              <a:t>identifier celles des autres.</a:t>
            </a:r>
            <a:br>
              <a:rPr lang="fr-FR" sz="2400" b="1" dirty="0" smtClean="0">
                <a:latin typeface="Comic Sans MS" pitchFamily="66" charset="0"/>
              </a:rPr>
            </a:br>
            <a:endParaRPr lang="fr-FR" sz="2400" b="1" dirty="0" smtClean="0">
              <a:latin typeface="Comic Sans MS" pitchFamily="66" charset="0"/>
            </a:endParaRPr>
          </a:p>
          <a:p>
            <a:r>
              <a:rPr lang="fr-FR" dirty="0" smtClean="0">
                <a:latin typeface="Comic Sans MS" pitchFamily="66" charset="0"/>
              </a:rPr>
              <a:t/>
            </a:r>
            <a:br>
              <a:rPr lang="fr-FR" dirty="0" smtClean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2411413" y="5734050"/>
            <a:ext cx="65357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dirty="0">
                <a:latin typeface="Comic Sans MS" pitchFamily="66" charset="0"/>
              </a:rPr>
              <a:t/>
            </a:r>
            <a:br>
              <a:rPr lang="fr-FR" dirty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886680" cy="857256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fr-FR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POLITIQUE DE RECRUTEMENT</a:t>
            </a:r>
            <a:endParaRPr lang="fr-FR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egoe Print" pitchFamily="2" charset="0"/>
            </a:endParaRPr>
          </a:p>
        </p:txBody>
      </p:sp>
      <p:pic>
        <p:nvPicPr>
          <p:cNvPr id="4" name="Image 3" descr="porte, ouvre, à, mot, métier, -, obtenir...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653136"/>
            <a:ext cx="1835696" cy="220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16216" cy="1143000"/>
          </a:xfrm>
        </p:spPr>
        <p:txBody>
          <a:bodyPr/>
          <a:lstStyle/>
          <a:p>
            <a:r>
              <a:rPr lang="fr-FR" b="1" dirty="0" smtClean="0"/>
              <a:t>S’ENTRAÎNER AUX TESTS</a:t>
            </a:r>
            <a:endParaRPr lang="fr-FR" b="1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r>
              <a:rPr lang="fr-FR" sz="3600" b="1" dirty="0"/>
              <a:t>Des tests gratuits de mémoire et de personnalité sur </a:t>
            </a:r>
            <a:r>
              <a:rPr lang="fr-FR" sz="3600" b="1" dirty="0" smtClean="0">
                <a:hlinkClick r:id="rId3"/>
              </a:rPr>
              <a:t>Apr-job.com</a:t>
            </a:r>
            <a:endParaRPr lang="fr-FR" sz="3600" b="1" dirty="0" smtClean="0"/>
          </a:p>
          <a:p>
            <a:pPr>
              <a:buNone/>
            </a:pPr>
            <a:endParaRPr lang="fr-FR" sz="3600" b="1" dirty="0" smtClean="0"/>
          </a:p>
          <a:p>
            <a:r>
              <a:rPr lang="fr-FR" sz="3600" b="1" u="sng" dirty="0" smtClean="0">
                <a:hlinkClick r:id="rId4"/>
              </a:rPr>
              <a:t>www.Facebook.com</a:t>
            </a:r>
            <a:r>
              <a:rPr lang="fr-FR" sz="3600" dirty="0" smtClean="0"/>
              <a:t> </a:t>
            </a:r>
            <a:endParaRPr lang="fr-FR" sz="3600" b="1" dirty="0"/>
          </a:p>
          <a:p>
            <a:pPr>
              <a:buNone/>
            </a:pPr>
            <a:endParaRPr lang="fr-FR" sz="3600" b="1" dirty="0"/>
          </a:p>
          <a:p>
            <a:r>
              <a:rPr lang="fr-FR" sz="3600" b="1" dirty="0"/>
              <a:t>Des tests payants (de 4 euros à plus de 10 euros) sur </a:t>
            </a:r>
            <a:r>
              <a:rPr lang="fr-FR" sz="3600" b="1" dirty="0">
                <a:hlinkClick r:id="rId5"/>
              </a:rPr>
              <a:t>Central Test</a:t>
            </a:r>
            <a:endParaRPr lang="fr-FR" sz="3600" b="1" dirty="0"/>
          </a:p>
        </p:txBody>
      </p:sp>
      <p:pic>
        <p:nvPicPr>
          <p:cNvPr id="4" name="Image 3" descr="http://t0.gstatic.com/images?q=tbn:ANd9GcSniYhc3ovUmG8gS-zEYYnFPfUNRR_X7Kn87dbdaxVXo7fCId2z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176" y="0"/>
            <a:ext cx="2987824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/>
          <a:lstStyle/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DECISION FINALE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3600" b="1" dirty="0"/>
              <a:t>Présentation des candidats finalistes au responsable hiérarchique</a:t>
            </a:r>
          </a:p>
          <a:p>
            <a:r>
              <a:rPr lang="fr-FR" sz="3600" b="1" dirty="0"/>
              <a:t>Réunion de synthèse entre les différents interviewers</a:t>
            </a:r>
          </a:p>
          <a:p>
            <a:r>
              <a:rPr lang="fr-FR" sz="3600" b="1" dirty="0"/>
              <a:t>Choix final</a:t>
            </a:r>
          </a:p>
          <a:p>
            <a:r>
              <a:rPr lang="fr-FR" sz="3600" b="1" dirty="0"/>
              <a:t>Négociation finale avec le candidat</a:t>
            </a:r>
          </a:p>
          <a:p>
            <a:r>
              <a:rPr lang="fr-FR" sz="3600" b="1" dirty="0"/>
              <a:t>Intégration</a:t>
            </a:r>
          </a:p>
          <a:p>
            <a:pPr>
              <a:buFontTx/>
              <a:buNone/>
            </a:pPr>
            <a:endParaRPr lang="fr-FR" dirty="0"/>
          </a:p>
        </p:txBody>
      </p:sp>
      <p:pic>
        <p:nvPicPr>
          <p:cNvPr id="4" name="Image 3" descr="http://t3.gstatic.com/images?q=tbn:ANd9GcRi-eWSvQCCFquvPcSM2EIVR5s1aTaKauhIa0KXJXoj_UZRlxq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0"/>
            <a:ext cx="3059832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85728"/>
            <a:ext cx="5175258" cy="11430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137160">
            <a:normAutofit/>
          </a:bodyPr>
          <a:lstStyle/>
          <a:p>
            <a:pPr eaLnBrk="1" hangingPunct="1">
              <a:defRPr/>
            </a:pPr>
            <a:r>
              <a:rPr lang="fr-CA" altLang="en-US" b="1" dirty="0" smtClean="0">
                <a:latin typeface="Times New Roman" pitchFamily="18" charset="0"/>
                <a:cs typeface="Times New Roman" pitchFamily="18" charset="0"/>
              </a:rPr>
              <a:t>INTÉGRATION</a:t>
            </a:r>
            <a:endParaRPr lang="fr-FR" alt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857496"/>
            <a:ext cx="8424936" cy="214520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bIns="137160">
            <a:spAutoFit/>
          </a:bodyPr>
          <a:lstStyle/>
          <a:p>
            <a:pPr marL="292100" indent="-228600" eaLnBrk="1" hangingPunct="1">
              <a:buFont typeface="Wingdings" pitchFamily="2" charset="2"/>
              <a:buNone/>
            </a:pPr>
            <a:endParaRPr lang="fr-CA" altLang="en-US" b="1" u="sng" dirty="0" smtClean="0">
              <a:cs typeface="Times New Roman" pitchFamily="18" charset="0"/>
            </a:endParaRPr>
          </a:p>
          <a:p>
            <a:pPr marL="292100" indent="-228600" eaLnBrk="1" hangingPunct="1">
              <a:lnSpc>
                <a:spcPts val="36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fr-CA" altLang="en-US" dirty="0" smtClean="0">
                <a:solidFill>
                  <a:srgbClr val="808000"/>
                </a:solidFill>
                <a:cs typeface="Times New Roman" pitchFamily="18" charset="0"/>
              </a:rPr>
              <a:t>	</a:t>
            </a:r>
            <a:r>
              <a:rPr lang="fr-CA" altLang="en-US" sz="3600" b="1" dirty="0" smtClean="0">
                <a:cs typeface="Times New Roman" pitchFamily="18" charset="0"/>
              </a:rPr>
              <a:t>Action de ressourcer l’établissement </a:t>
            </a:r>
            <a:br>
              <a:rPr lang="fr-CA" altLang="en-US" sz="3600" b="1" dirty="0" smtClean="0">
                <a:cs typeface="Times New Roman" pitchFamily="18" charset="0"/>
              </a:rPr>
            </a:br>
            <a:r>
              <a:rPr lang="fr-CA" altLang="en-US" sz="3600" b="1" dirty="0" smtClean="0">
                <a:cs typeface="Times New Roman" pitchFamily="18" charset="0"/>
              </a:rPr>
              <a:t>de liens constructifs entre le nouvel employé et le Personnel.</a:t>
            </a:r>
            <a:r>
              <a:rPr lang="fr-FR" altLang="en-US" sz="3600" b="1" dirty="0" smtClean="0"/>
              <a:t> </a:t>
            </a:r>
          </a:p>
        </p:txBody>
      </p:sp>
      <p:pic>
        <p:nvPicPr>
          <p:cNvPr id="124932" name="Picture 4" descr="Accueil Bd04970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0"/>
            <a:ext cx="3929058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493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493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493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493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49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87008" cy="1143000"/>
          </a:xfrm>
        </p:spPr>
        <p:txBody>
          <a:bodyPr>
            <a:normAutofit/>
          </a:bodyPr>
          <a:lstStyle/>
          <a:p>
            <a:r>
              <a:rPr lang="fr-FR" b="1" dirty="0" smtClean="0"/>
              <a:t>PROCÉDURE D’ACCUEIL </a:t>
            </a:r>
            <a:endParaRPr lang="fr-FR" b="1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500174"/>
            <a:ext cx="8424936" cy="4525963"/>
          </a:xfrm>
        </p:spPr>
        <p:txBody>
          <a:bodyPr/>
          <a:lstStyle/>
          <a:p>
            <a:pPr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sz="3600" b="1" dirty="0"/>
              <a:t>Accueil dans la société par le DRH</a:t>
            </a:r>
          </a:p>
          <a:p>
            <a:pPr>
              <a:buFontTx/>
              <a:buChar char="-"/>
            </a:pPr>
            <a:r>
              <a:rPr lang="fr-FR" sz="3600" b="1" dirty="0"/>
              <a:t>Accueil dans le service par le responsable</a:t>
            </a:r>
          </a:p>
          <a:p>
            <a:pPr>
              <a:buFontTx/>
              <a:buChar char="-"/>
            </a:pPr>
            <a:r>
              <a:rPr lang="fr-FR" sz="3600" b="1" dirty="0"/>
              <a:t>Réunion d’intégration</a:t>
            </a:r>
          </a:p>
          <a:p>
            <a:pPr>
              <a:buFontTx/>
              <a:buChar char="-"/>
            </a:pPr>
            <a:r>
              <a:rPr lang="fr-FR" sz="3600" b="1" dirty="0"/>
              <a:t>Visite de l’entreprise</a:t>
            </a:r>
          </a:p>
          <a:p>
            <a:pPr>
              <a:buFontTx/>
              <a:buChar char="-"/>
            </a:pPr>
            <a:r>
              <a:rPr lang="fr-FR" sz="3600" b="1" dirty="0"/>
              <a:t>Désignation d’un </a:t>
            </a:r>
            <a:r>
              <a:rPr lang="fr-FR" sz="3600" b="1" dirty="0" smtClean="0"/>
              <a:t>tuteur.</a:t>
            </a:r>
            <a:endParaRPr lang="fr-FR" sz="3600" b="1" dirty="0"/>
          </a:p>
        </p:txBody>
      </p:sp>
      <p:pic>
        <p:nvPicPr>
          <p:cNvPr id="4" name="Image 3" descr="http://photos3.fotosearch.com/bthumb/CSP/CSP398/k3987999.jpg"/>
          <p:cNvPicPr/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286512" y="0"/>
            <a:ext cx="2857488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RH COMPETITIVES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 </a:t>
            </a:r>
          </a:p>
          <a:p>
            <a:pPr algn="ctr">
              <a:buNone/>
            </a:pPr>
            <a:r>
              <a:rPr lang="fr-FR" sz="6000" b="1" dirty="0" smtClean="0"/>
              <a:t>e = m * c</a:t>
            </a:r>
            <a:r>
              <a:rPr lang="fr-FR" sz="6000" b="1" baseline="30000" dirty="0" smtClean="0"/>
              <a:t>2</a:t>
            </a:r>
            <a:endParaRPr lang="fr-FR" sz="6000" dirty="0" smtClean="0"/>
          </a:p>
          <a:p>
            <a:pPr>
              <a:buNone/>
            </a:pPr>
            <a:endParaRPr lang="fr-FR" sz="2400" b="1" dirty="0" smtClean="0"/>
          </a:p>
          <a:p>
            <a:pPr algn="ctr"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Efficacité = Motivation * Compétences et Communication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èche courbée vers la droite 4"/>
          <p:cNvSpPr/>
          <p:nvPr/>
        </p:nvSpPr>
        <p:spPr>
          <a:xfrm>
            <a:off x="642910" y="2143116"/>
            <a:ext cx="2286016" cy="35004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Flèche courbée vers la gauche 5"/>
          <p:cNvSpPr/>
          <p:nvPr/>
        </p:nvSpPr>
        <p:spPr>
          <a:xfrm>
            <a:off x="6357950" y="2357430"/>
            <a:ext cx="2357454" cy="350046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Parchemin vertical 6"/>
          <p:cNvSpPr/>
          <p:nvPr/>
        </p:nvSpPr>
        <p:spPr>
          <a:xfrm>
            <a:off x="2786050" y="4071942"/>
            <a:ext cx="3786214" cy="2286016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 smtClean="0">
                <a:latin typeface="Times New Roman" pitchFamily="18" charset="0"/>
                <a:cs typeface="Times New Roman" pitchFamily="18" charset="0"/>
              </a:rPr>
              <a:t>Energie </a:t>
            </a:r>
          </a:p>
          <a:p>
            <a:pPr algn="ctr"/>
            <a:r>
              <a:rPr lang="fr-FR" sz="4000" b="1" dirty="0" smtClean="0">
                <a:latin typeface="Times New Roman" pitchFamily="18" charset="0"/>
                <a:cs typeface="Times New Roman" pitchFamily="18" charset="0"/>
              </a:rPr>
              <a:t>et Compétitivité</a:t>
            </a:r>
            <a:endParaRPr lang="fr-FR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0" y="3501008"/>
            <a:ext cx="9144000" cy="9233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Merci de votre attention</a:t>
            </a:r>
          </a:p>
        </p:txBody>
      </p:sp>
      <p:pic>
        <p:nvPicPr>
          <p:cNvPr id="3" name="Image 2" descr="problème, résoudre, équipe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357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RECRUTER, C’EST QUOI ?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556792"/>
            <a:ext cx="8534752" cy="3556992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fr-FR" dirty="0" smtClean="0"/>
              <a:t>   </a:t>
            </a:r>
            <a:r>
              <a:rPr lang="fr-FR" sz="6500" dirty="0" smtClean="0"/>
              <a:t> </a:t>
            </a:r>
            <a:r>
              <a:rPr lang="fr-FR" sz="7000" dirty="0" smtClean="0"/>
              <a:t>Attirer envers l’Entreprise des </a:t>
            </a:r>
            <a:r>
              <a:rPr lang="fr-FR" sz="7000" b="1" dirty="0" smtClean="0">
                <a:solidFill>
                  <a:srgbClr val="FF0000"/>
                </a:solidFill>
              </a:rPr>
              <a:t>Hommes</a:t>
            </a:r>
          </a:p>
          <a:p>
            <a:pPr algn="just">
              <a:buNone/>
            </a:pPr>
            <a:r>
              <a:rPr lang="fr-FR" sz="7000" b="1" dirty="0" smtClean="0"/>
              <a:t>   (en quantité et qualité nécessaire et suffisante) </a:t>
            </a:r>
          </a:p>
          <a:p>
            <a:pPr algn="just">
              <a:buNone/>
            </a:pPr>
            <a:r>
              <a:rPr lang="fr-FR" sz="7000" dirty="0" smtClean="0"/>
              <a:t>   à qui  serait  confiée la gestion des capitaux de celle-ci :</a:t>
            </a:r>
          </a:p>
          <a:p>
            <a:pPr algn="just">
              <a:buNone/>
            </a:pPr>
            <a:endParaRPr lang="fr-FR" dirty="0" smtClean="0"/>
          </a:p>
          <a:p>
            <a:pPr lvl="2">
              <a:buFont typeface="Wingdings" pitchFamily="2" charset="2"/>
              <a:buChar char="Ø"/>
            </a:pPr>
            <a:r>
              <a:rPr lang="fr-FR" sz="8000" dirty="0" smtClean="0"/>
              <a:t>financiers, </a:t>
            </a:r>
          </a:p>
          <a:p>
            <a:pPr lvl="2">
              <a:buFont typeface="Wingdings" pitchFamily="2" charset="2"/>
              <a:buChar char="Ø"/>
            </a:pPr>
            <a:r>
              <a:rPr lang="fr-FR" sz="8000" dirty="0" smtClean="0"/>
              <a:t>matériels,</a:t>
            </a:r>
          </a:p>
          <a:p>
            <a:pPr lvl="2">
              <a:buFont typeface="Wingdings" pitchFamily="2" charset="2"/>
              <a:buChar char="Ø"/>
            </a:pPr>
            <a:r>
              <a:rPr lang="fr-FR" sz="8000" dirty="0" smtClean="0"/>
              <a:t>Humains.</a:t>
            </a:r>
            <a:endParaRPr lang="fr-FR" sz="8000" dirty="0"/>
          </a:p>
        </p:txBody>
      </p:sp>
      <p:pic>
        <p:nvPicPr>
          <p:cNvPr id="7" name="Image 6" descr="http://photos1.fotosearch.com/bthumb/CSP/CSP779/k779770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3429000"/>
            <a:ext cx="4000496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6012160" cy="1143000"/>
          </a:xfrm>
        </p:spPr>
        <p:txBody>
          <a:bodyPr/>
          <a:lstStyle/>
          <a:p>
            <a:pPr algn="l"/>
            <a:r>
              <a:rPr lang="fr-FR" b="1" dirty="0" smtClean="0"/>
              <a:t>POURQUOI RECRUTER ?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23528" y="2420888"/>
            <a:ext cx="4392488" cy="3773016"/>
          </a:xfrm>
        </p:spPr>
        <p:txBody>
          <a:bodyPr>
            <a:normAutofit/>
            <a:scene3d>
              <a:camera prst="isometricOffAxis1Right"/>
              <a:lightRig rig="threePt" dir="t"/>
            </a:scene3d>
          </a:bodyPr>
          <a:lstStyle/>
          <a:p>
            <a:r>
              <a:rPr lang="fr-FR" sz="4000" dirty="0" smtClean="0"/>
              <a:t>Pour répondre à un besoin</a:t>
            </a:r>
          </a:p>
          <a:p>
            <a:r>
              <a:rPr lang="fr-FR" sz="4000" dirty="0" smtClean="0"/>
              <a:t>Mettre la bonne personne au bon poste.</a:t>
            </a:r>
            <a:endParaRPr lang="fr-FR" sz="4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495800" cy="3773016"/>
          </a:xfrm>
        </p:spPr>
        <p:txBody>
          <a:bodyPr>
            <a:scene3d>
              <a:camera prst="isometricOffAxis2Left"/>
              <a:lightRig rig="threePt" dir="t"/>
            </a:scene3d>
          </a:bodyPr>
          <a:lstStyle/>
          <a:p>
            <a:r>
              <a:rPr lang="fr-FR" sz="4400" dirty="0" smtClean="0"/>
              <a:t>Pour être compétitif</a:t>
            </a:r>
          </a:p>
          <a:p>
            <a:r>
              <a:rPr lang="fr-FR" sz="4400" dirty="0" smtClean="0"/>
              <a:t>Pour bénéficier de nouvelles compétences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6" name="Image 5" descr="http://photos3.fotosearch.com/bthumb/CSP/CSP699/k699224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0"/>
            <a:ext cx="3000364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ETAPES DE RECRUTEMENT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600" b="1" dirty="0" smtClean="0"/>
              <a:t>Préalables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600" b="1" dirty="0" smtClean="0"/>
              <a:t>Recherche de candidatures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600" b="1" dirty="0" smtClean="0"/>
              <a:t>Réception de candidatures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600" b="1" dirty="0" smtClean="0"/>
              <a:t>Evaluation de candidatures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600" b="1" dirty="0" smtClean="0"/>
              <a:t>Décision du recrutement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600" b="1" dirty="0" smtClean="0"/>
              <a:t>Accueil et Intégration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600" b="1" dirty="0" smtClean="0"/>
              <a:t>Titularisation du salarié</a:t>
            </a:r>
            <a:endParaRPr lang="fr-FR" sz="3600" b="1" dirty="0"/>
          </a:p>
        </p:txBody>
      </p:sp>
      <p:pic>
        <p:nvPicPr>
          <p:cNvPr id="5" name="Image 4" descr="http://photos2.fotosearch.com/bthumb/CSP/CSP235/k235839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836712"/>
            <a:ext cx="233975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0648"/>
            <a:ext cx="7668344" cy="1143000"/>
          </a:xfrm>
        </p:spPr>
        <p:txBody>
          <a:bodyPr/>
          <a:lstStyle/>
          <a:p>
            <a:r>
              <a:rPr lang="fr-FR" b="1" dirty="0" smtClean="0"/>
              <a:t>PRÉALABLES AU RECRUTEMENT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464496" cy="4525963"/>
          </a:xfrm>
        </p:spPr>
        <p:txBody>
          <a:bodyPr>
            <a:normAutofit/>
          </a:bodyPr>
          <a:lstStyle/>
          <a:p>
            <a:r>
              <a:rPr lang="fr-FR" sz="4400" b="1" dirty="0" smtClean="0"/>
              <a:t>Identification </a:t>
            </a:r>
          </a:p>
          <a:p>
            <a:pPr>
              <a:buNone/>
            </a:pPr>
            <a:r>
              <a:rPr lang="fr-FR" sz="4400" b="1" dirty="0" smtClean="0"/>
              <a:t>  du besoin en RH</a:t>
            </a:r>
          </a:p>
          <a:p>
            <a:r>
              <a:rPr lang="fr-FR" sz="4400" b="1" dirty="0" smtClean="0"/>
              <a:t>Définition des exigences du poste</a:t>
            </a:r>
            <a:endParaRPr lang="fr-FR" sz="4400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427984" y="1600200"/>
            <a:ext cx="4464496" cy="4525963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Préparation du profil du candidat</a:t>
            </a:r>
          </a:p>
          <a:p>
            <a:endParaRPr lang="fr-FR" sz="4000" b="1" dirty="0" smtClean="0"/>
          </a:p>
          <a:p>
            <a:r>
              <a:rPr lang="fr-FR" sz="4000" b="1" dirty="0" smtClean="0"/>
              <a:t>Détermination de la rémunération</a:t>
            </a:r>
            <a:endParaRPr lang="fr-FR" sz="4000" b="1" dirty="0"/>
          </a:p>
        </p:txBody>
      </p:sp>
      <p:pic>
        <p:nvPicPr>
          <p:cNvPr id="6" name="Image 5" descr="http://photos2.fotosearch.com/bthumb/CSP/CSP779/k779903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0"/>
            <a:ext cx="1619250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Recrutement</a:t>
            </a:r>
            <a:br>
              <a:rPr lang="fr-FR" b="1" dirty="0" smtClean="0"/>
            </a:br>
            <a:r>
              <a:rPr lang="fr-FR" sz="7200" b="1" dirty="0" smtClean="0"/>
              <a:t>=</a:t>
            </a:r>
            <a:endParaRPr lang="fr-FR" sz="72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>
            <a:normAutofit lnSpcReduction="10000"/>
          </a:bodyPr>
          <a:lstStyle/>
          <a:p>
            <a:r>
              <a:rPr lang="fr-FR" sz="5400" b="1" dirty="0" smtClean="0">
                <a:solidFill>
                  <a:schemeClr val="tx1"/>
                </a:solidFill>
              </a:rPr>
              <a:t>BESOIN</a:t>
            </a:r>
          </a:p>
          <a:p>
            <a:endParaRPr lang="fr-FR" sz="5400" b="1" dirty="0" smtClean="0">
              <a:solidFill>
                <a:schemeClr val="tx1"/>
              </a:solidFill>
            </a:endParaRPr>
          </a:p>
          <a:p>
            <a:endParaRPr lang="fr-FR" sz="5400" b="1" dirty="0" smtClean="0">
              <a:solidFill>
                <a:srgbClr val="FF0000"/>
              </a:solidFill>
            </a:endParaRPr>
          </a:p>
          <a:p>
            <a:r>
              <a:rPr lang="fr-FR" sz="5400" b="1" dirty="0" smtClean="0">
                <a:solidFill>
                  <a:srgbClr val="FF0000"/>
                </a:solidFill>
              </a:rPr>
              <a:t>SOUS</a:t>
            </a:r>
            <a:r>
              <a:rPr lang="fr-FR" sz="5400" b="1" dirty="0" smtClean="0">
                <a:solidFill>
                  <a:schemeClr val="tx1"/>
                </a:solidFill>
              </a:rPr>
              <a:t> Dosé </a:t>
            </a:r>
            <a:r>
              <a:rPr lang="fr-FR" sz="5400" b="1" dirty="0" smtClean="0">
                <a:solidFill>
                  <a:srgbClr val="FF0000"/>
                </a:solidFill>
              </a:rPr>
              <a:t>SUR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5" name="Flèche droite rayée 4"/>
          <p:cNvSpPr/>
          <p:nvPr/>
        </p:nvSpPr>
        <p:spPr>
          <a:xfrm rot="5400000">
            <a:off x="3707904" y="3212976"/>
            <a:ext cx="1944216" cy="122413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nouveau, Business, stratégie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2714620"/>
            <a:ext cx="3227819" cy="122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4" name="Picture 2" descr=" : Vector-floral grunge avec tournesol, la vigne et l'herbe. Copiez l'espace pour le texte.  Banque d'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5143512"/>
            <a:ext cx="2214546" cy="17144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32656"/>
            <a:ext cx="7236296" cy="16288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GESTION PRÉVISIONNELLE DE L’EMPLOI ET DES COMPÉTENCES «GPEC»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7612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/>
              <a:t>   C’est une instrumentation de GESTION qui emprunte  deux conceptions de la GPRH 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   (Gestion Prévisionnelle des Ressources Humaines) : </a:t>
            </a:r>
            <a:endParaRPr lang="fr-FR" dirty="0" smtClean="0"/>
          </a:p>
          <a:p>
            <a:r>
              <a:rPr lang="fr-FR" b="1" dirty="0" smtClean="0"/>
              <a:t>  la Gestion Prévisionnelle de l’Emploi </a:t>
            </a:r>
            <a:endParaRPr lang="fr-FR" dirty="0" smtClean="0"/>
          </a:p>
          <a:p>
            <a:r>
              <a:rPr lang="fr-FR" b="1" dirty="0" smtClean="0"/>
              <a:t>  la Gestion Anticipée des Compétences.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5" name="Image 4" descr="http://photos3.fotosearch.com/bthumb/PHT/PHT313/PAA31300001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0"/>
            <a:ext cx="2123728" cy="205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500042"/>
            <a:ext cx="5214974" cy="796908"/>
          </a:xfrm>
        </p:spPr>
        <p:txBody>
          <a:bodyPr/>
          <a:lstStyle/>
          <a:p>
            <a:pPr lvl="0"/>
            <a:r>
              <a:rPr lang="fr-FR" b="1" dirty="0" smtClean="0"/>
              <a:t>AUDIT DE RECRUTEMENT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1785926"/>
            <a:ext cx="8229600" cy="4686320"/>
          </a:xfrm>
        </p:spPr>
        <p:txBody>
          <a:bodyPr/>
          <a:lstStyle/>
          <a:p>
            <a:pPr>
              <a:buNone/>
            </a:pPr>
            <a:r>
              <a:rPr lang="fr-FR" sz="2800" dirty="0" smtClean="0"/>
              <a:t> </a:t>
            </a:r>
            <a:r>
              <a:rPr lang="fr-FR" sz="2400" dirty="0" smtClean="0"/>
              <a:t>C’est le diagnostic d’opportunité afin de vérifier le besoin en </a:t>
            </a:r>
            <a:r>
              <a:rPr lang="fr-FR" sz="2400" dirty="0" err="1" smtClean="0"/>
              <a:t>Ressouces</a:t>
            </a:r>
            <a:r>
              <a:rPr lang="fr-FR" sz="2400" dirty="0" smtClean="0"/>
              <a:t> humaines.</a:t>
            </a:r>
          </a:p>
          <a:p>
            <a:pPr>
              <a:buNone/>
            </a:pPr>
            <a:endParaRPr lang="fr-FR" sz="2400" dirty="0" smtClean="0"/>
          </a:p>
          <a:p>
            <a:pPr lvl="0"/>
            <a:r>
              <a:rPr lang="fr-FR" sz="2400" b="1" u="sng" dirty="0" smtClean="0"/>
              <a:t>Le coût du recrutement </a:t>
            </a:r>
            <a:r>
              <a:rPr lang="fr-FR" sz="2400" dirty="0" smtClean="0"/>
              <a:t>: Analyse du coût des moyens et modalités</a:t>
            </a:r>
          </a:p>
          <a:p>
            <a:pPr lvl="0"/>
            <a:r>
              <a:rPr lang="fr-FR" sz="2400" b="1" u="sng" dirty="0" smtClean="0"/>
              <a:t>le coût d'adaptation : </a:t>
            </a: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     coûts de familiarisation, de formation et d'adaptation : </a:t>
            </a:r>
          </a:p>
          <a:p>
            <a:pPr lvl="0">
              <a:buFont typeface="Wingdings" pitchFamily="2" charset="2"/>
              <a:buChar char="Ø"/>
            </a:pPr>
            <a:r>
              <a:rPr lang="fr-FR" sz="2400" dirty="0" smtClean="0"/>
              <a:t>phase d'information ;</a:t>
            </a:r>
          </a:p>
          <a:p>
            <a:pPr lvl="0">
              <a:buFont typeface="Wingdings" pitchFamily="2" charset="2"/>
              <a:buChar char="Ø"/>
            </a:pPr>
            <a:r>
              <a:rPr lang="fr-FR" sz="2400" dirty="0" smtClean="0"/>
              <a:t>phase d'apprentissage du métier ;</a:t>
            </a:r>
          </a:p>
          <a:p>
            <a:pPr lvl="0">
              <a:buFont typeface="Wingdings" pitchFamily="2" charset="2"/>
              <a:buChar char="Ø"/>
            </a:pPr>
            <a:r>
              <a:rPr lang="fr-FR" sz="2400" dirty="0" smtClean="0"/>
              <a:t>phase d'apport personnel à l’entreprise.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1026" name="Picture 2" descr="http://t2.gstatic.com/images?q=tbn:ANd9GcQdt8eJZUO-fORXdQlhmWVHmYHtQuGVZ-cDqskXy6EeyKP-_vvEE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37" y="0"/>
            <a:ext cx="2000263" cy="1643050"/>
          </a:xfrm>
          <a:prstGeom prst="rect">
            <a:avLst/>
          </a:prstGeom>
          <a:noFill/>
        </p:spPr>
      </p:pic>
      <p:pic>
        <p:nvPicPr>
          <p:cNvPr id="5" name="Picture 5" descr="Liste de contrôle Bs01029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0"/>
            <a:ext cx="2571768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495</Words>
  <Application>Microsoft Office PowerPoint</Application>
  <PresentationFormat>Affichage à l'écran (4:3)</PresentationFormat>
  <Paragraphs>167</Paragraphs>
  <Slides>25</Slides>
  <Notes>25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Thème Office</vt:lpstr>
      <vt:lpstr>LE RECRUTEMENT</vt:lpstr>
      <vt:lpstr>Diapositive 2</vt:lpstr>
      <vt:lpstr>RECRUTER, C’EST QUOI ?</vt:lpstr>
      <vt:lpstr>POURQUOI RECRUTER ?</vt:lpstr>
      <vt:lpstr>ETAPES DE RECRUTEMENT</vt:lpstr>
      <vt:lpstr>PRÉALABLES AU RECRUTEMENT</vt:lpstr>
      <vt:lpstr>Recrutement =</vt:lpstr>
      <vt:lpstr>GESTION PRÉVISIONNELLE DE L’EMPLOI ET DES COMPÉTENCES «GPEC»</vt:lpstr>
      <vt:lpstr>AUDIT DE RECRUTEMENT </vt:lpstr>
      <vt:lpstr>EXPRESSION DU BESOIN </vt:lpstr>
      <vt:lpstr>PROSPECTION INTERNE</vt:lpstr>
      <vt:lpstr>Diapositive 12</vt:lpstr>
      <vt:lpstr>PROSPECTION EXTERNE</vt:lpstr>
      <vt:lpstr>ETUDE DES CANDIDATURES</vt:lpstr>
      <vt:lpstr>ENTRETIEN</vt:lpstr>
      <vt:lpstr>ETAPES DE L’ENTRETIEN</vt:lpstr>
      <vt:lpstr> TESTS D'INTELLIGENCE </vt:lpstr>
      <vt:lpstr>TESTS DE CONNAISSANCES «CULTURE GÉNÉRALE» </vt:lpstr>
      <vt:lpstr> TESTS DE QUOTIENT EMOTIONNEL </vt:lpstr>
      <vt:lpstr>S’ENTRAÎNER AUX TESTS</vt:lpstr>
      <vt:lpstr>DECISION FINALE</vt:lpstr>
      <vt:lpstr>INTÉGRATION</vt:lpstr>
      <vt:lpstr>PROCÉDURE D’ACCUEIL </vt:lpstr>
      <vt:lpstr>RH COMPETITIVES</vt:lpstr>
      <vt:lpstr>Diapositive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recrutement</dc:title>
  <dc:creator>Mehdi</dc:creator>
  <cp:lastModifiedBy>samsung</cp:lastModifiedBy>
  <cp:revision>99</cp:revision>
  <dcterms:created xsi:type="dcterms:W3CDTF">2010-09-28T13:25:19Z</dcterms:created>
  <dcterms:modified xsi:type="dcterms:W3CDTF">2013-01-12T01:04:53Z</dcterms:modified>
</cp:coreProperties>
</file>